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97" r:id="rId2"/>
    <p:sldId id="368" r:id="rId3"/>
    <p:sldId id="269" r:id="rId4"/>
    <p:sldId id="270" r:id="rId5"/>
    <p:sldId id="276" r:id="rId6"/>
    <p:sldId id="299" r:id="rId7"/>
    <p:sldId id="275" r:id="rId8"/>
    <p:sldId id="360" r:id="rId9"/>
    <p:sldId id="302" r:id="rId10"/>
    <p:sldId id="303" r:id="rId11"/>
    <p:sldId id="305" r:id="rId12"/>
    <p:sldId id="324" r:id="rId13"/>
    <p:sldId id="267" r:id="rId14"/>
    <p:sldId id="342" r:id="rId15"/>
    <p:sldId id="331" r:id="rId16"/>
    <p:sldId id="332" r:id="rId17"/>
    <p:sldId id="334" r:id="rId18"/>
    <p:sldId id="359" r:id="rId19"/>
    <p:sldId id="310" r:id="rId20"/>
    <p:sldId id="311" r:id="rId21"/>
    <p:sldId id="312" r:id="rId22"/>
    <p:sldId id="313" r:id="rId23"/>
    <p:sldId id="314" r:id="rId24"/>
    <p:sldId id="315" r:id="rId25"/>
    <p:sldId id="294" r:id="rId26"/>
    <p:sldId id="335" r:id="rId27"/>
    <p:sldId id="369" r:id="rId28"/>
    <p:sldId id="370" r:id="rId29"/>
    <p:sldId id="371" r:id="rId30"/>
    <p:sldId id="259" r:id="rId31"/>
    <p:sldId id="340" r:id="rId32"/>
    <p:sldId id="361" r:id="rId33"/>
    <p:sldId id="382" r:id="rId34"/>
    <p:sldId id="375" r:id="rId35"/>
    <p:sldId id="376" r:id="rId36"/>
    <p:sldId id="380" r:id="rId37"/>
    <p:sldId id="388" r:id="rId38"/>
    <p:sldId id="384" r:id="rId39"/>
    <p:sldId id="387" r:id="rId40"/>
    <p:sldId id="385" r:id="rId41"/>
    <p:sldId id="373" r:id="rId42"/>
    <p:sldId id="386" r:id="rId43"/>
    <p:sldId id="353" r:id="rId44"/>
    <p:sldId id="354" r:id="rId45"/>
    <p:sldId id="355" r:id="rId46"/>
    <p:sldId id="356" r:id="rId47"/>
    <p:sldId id="357" r:id="rId48"/>
    <p:sldId id="292" r:id="rId49"/>
    <p:sldId id="293" r:id="rId50"/>
    <p:sldId id="283" r:id="rId51"/>
    <p:sldId id="284" r:id="rId52"/>
    <p:sldId id="285" r:id="rId53"/>
    <p:sldId id="286" r:id="rId54"/>
    <p:sldId id="287" r:id="rId55"/>
    <p:sldId id="288" r:id="rId56"/>
    <p:sldId id="289" r:id="rId57"/>
    <p:sldId id="29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25" autoAdjust="0"/>
  </p:normalViewPr>
  <p:slideViewPr>
    <p:cSldViewPr snapToGrid="0" snapToObjects="1">
      <p:cViewPr>
        <p:scale>
          <a:sx n="121" d="100"/>
          <a:sy n="121" d="100"/>
        </p:scale>
        <p:origin x="-80" y="-80"/>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8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6D8659-70D5-1749-AD56-C1F27876E87B}" type="datetimeFigureOut">
              <a:rPr lang="en-US" smtClean="0"/>
              <a:t>5/31/13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97C39A-811D-6449-8CC5-8076D204098A}" type="slidenum">
              <a:rPr lang="en-US" smtClean="0"/>
              <a:t>‹#›</a:t>
            </a:fld>
            <a:endParaRPr lang="en-US"/>
          </a:p>
        </p:txBody>
      </p:sp>
    </p:spTree>
    <p:extLst>
      <p:ext uri="{BB962C8B-B14F-4D97-AF65-F5344CB8AC3E}">
        <p14:creationId xmlns:p14="http://schemas.microsoft.com/office/powerpoint/2010/main" val="324635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DCEC7-856F-4F42-BF91-0CBCDB4A880E}" type="datetimeFigureOut">
              <a:rPr lang="en-US" smtClean="0"/>
              <a:t>5/31/13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C4AED1-1AC8-D442-972E-E47240D9B319}" type="slidenum">
              <a:rPr lang="en-US" smtClean="0"/>
              <a:t>‹#›</a:t>
            </a:fld>
            <a:endParaRPr lang="en-US"/>
          </a:p>
        </p:txBody>
      </p:sp>
    </p:spTree>
    <p:extLst>
      <p:ext uri="{BB962C8B-B14F-4D97-AF65-F5344CB8AC3E}">
        <p14:creationId xmlns:p14="http://schemas.microsoft.com/office/powerpoint/2010/main" val="35715121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are perhaps</a:t>
            </a:r>
            <a:r>
              <a:rPr lang="en-US" baseline="0" dirty="0" smtClean="0"/>
              <a:t> a few helpful ways to illustrate this </a:t>
            </a:r>
            <a:r>
              <a:rPr lang="en-US" dirty="0" smtClean="0"/>
              <a:t>project.  One is to think back</a:t>
            </a:r>
            <a:r>
              <a:rPr lang="en-US" baseline="0" dirty="0" smtClean="0"/>
              <a:t> 1000 years.  Most of the conversations , and realize </a:t>
            </a:r>
            <a:r>
              <a:rPr lang="en-US" dirty="0" smtClean="0"/>
              <a:t>how we’re really missing most of what’s happened </a:t>
            </a:r>
            <a:r>
              <a:rPr lang="en-US" baseline="0" dirty="0" smtClean="0"/>
              <a:t>around the documents, events, and </a:t>
            </a:r>
            <a:r>
              <a:rPr lang="en-US" baseline="0" smtClean="0"/>
              <a:t>advancements </a:t>
            </a:r>
            <a:endParaRPr lang="en-US" dirty="0" smtClean="0"/>
          </a:p>
        </p:txBody>
      </p:sp>
      <p:sp>
        <p:nvSpPr>
          <p:cNvPr id="4" name="Slide Number Placeholder 3"/>
          <p:cNvSpPr>
            <a:spLocks noGrp="1"/>
          </p:cNvSpPr>
          <p:nvPr>
            <p:ph type="sldNum" sz="quarter" idx="10"/>
          </p:nvPr>
        </p:nvSpPr>
        <p:spPr/>
        <p:txBody>
          <a:bodyPr/>
          <a:lstStyle/>
          <a:p>
            <a:fld id="{7EC4AED1-1AC8-D442-972E-E47240D9B319}" type="slidenum">
              <a:rPr lang="en-US" smtClean="0"/>
              <a:t>3</a:t>
            </a:fld>
            <a:endParaRPr lang="en-US"/>
          </a:p>
        </p:txBody>
      </p:sp>
    </p:spTree>
    <p:extLst>
      <p:ext uri="{BB962C8B-B14F-4D97-AF65-F5344CB8AC3E}">
        <p14:creationId xmlns:p14="http://schemas.microsoft.com/office/powerpoint/2010/main" val="2370502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annotation is like an arrow with a payload</a:t>
            </a:r>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14</a:t>
            </a:fld>
            <a:endParaRPr lang="en-US"/>
          </a:p>
        </p:txBody>
      </p:sp>
    </p:spTree>
    <p:extLst>
      <p:ext uri="{BB962C8B-B14F-4D97-AF65-F5344CB8AC3E}">
        <p14:creationId xmlns:p14="http://schemas.microsoft.com/office/powerpoint/2010/main" val="303992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Here</a:t>
            </a:r>
            <a:r>
              <a:rPr lang="ja-JP" altLang="en-US">
                <a:latin typeface="Calibri" charset="0"/>
              </a:rPr>
              <a:t>’</a:t>
            </a:r>
            <a:r>
              <a:rPr lang="en-US" altLang="ja-JP">
                <a:latin typeface="Calibri" charset="0"/>
              </a:rPr>
              <a:t>s one by Isaac Newton.</a:t>
            </a: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C2349341-17EF-6740-8C98-163C56A04BEC}" type="slidenum">
              <a:rPr lang="en-US" sz="1200">
                <a:solidFill>
                  <a:schemeClr val="tx1"/>
                </a:solidFill>
                <a:latin typeface="Calibri" charset="0"/>
                <a:ea typeface="ＭＳ Ｐゴシック" charset="0"/>
                <a:cs typeface="ＭＳ Ｐゴシック" charset="0"/>
              </a:rPr>
              <a:pPr eaLnBrk="1" hangingPunct="1"/>
              <a:t>15</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target is a place inside a book.  Here, a treatise on optics.</a:t>
            </a:r>
          </a:p>
          <a:p>
            <a:pPr eaLnBrk="1" hangingPunct="1">
              <a:spcBef>
                <a:spcPct val="0"/>
              </a:spcBef>
            </a:pPr>
            <a:r>
              <a:rPr lang="en-US">
                <a:latin typeface="Calibri" charset="0"/>
              </a:rPr>
              <a:t>The content is what was scribbled there.</a:t>
            </a:r>
          </a:p>
          <a:p>
            <a:pPr eaLnBrk="1" hangingPunct="1">
              <a:spcBef>
                <a:spcPct val="0"/>
              </a:spcBef>
            </a:pPr>
            <a:r>
              <a:rPr lang="en-US">
                <a:latin typeface="Calibri" charset="0"/>
              </a:rPr>
              <a:t>The author, of these scribbles, in this case: Sir Isaac Newton.</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63080807-5760-8B4E-A6A1-9025A999C453}" type="slidenum">
              <a:rPr lang="en-US" sz="1200">
                <a:solidFill>
                  <a:schemeClr val="tx1"/>
                </a:solidFill>
                <a:latin typeface="Calibri" charset="0"/>
                <a:ea typeface="ＭＳ Ｐゴシック" charset="0"/>
                <a:cs typeface="ＭＳ Ｐゴシック" charset="0"/>
              </a:rPr>
              <a:pPr eaLnBrk="1" hangingPunct="1"/>
              <a:t>16</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What explains the popularity of 3D printing?</a:t>
            </a:r>
          </a:p>
          <a:p>
            <a:r>
              <a:rPr lang="en-US" baseline="0" dirty="0" smtClean="0"/>
              <a:t>Perhaps its that it has revolutionized our ability to interact with the world of things.</a:t>
            </a:r>
          </a:p>
          <a:p>
            <a:r>
              <a:rPr lang="en-US" baseline="0" dirty="0" smtClean="0"/>
              <a:t>It’s changed the balance of power.</a:t>
            </a:r>
          </a:p>
          <a:p>
            <a:endParaRPr lang="en-US" baseline="0" dirty="0" smtClean="0"/>
          </a:p>
          <a:p>
            <a:r>
              <a:rPr lang="en-US" baseline="0" dirty="0" smtClean="0"/>
              <a:t>Things used to be created by companies, by industries… far away…. in china.</a:t>
            </a:r>
          </a:p>
          <a:p>
            <a:r>
              <a:rPr lang="en-US" baseline="0" dirty="0" smtClean="0"/>
              <a:t>But with 3D printing *we* can make things.</a:t>
            </a:r>
          </a:p>
          <a:p>
            <a:r>
              <a:rPr lang="en-US" baseline="0" dirty="0" smtClean="0"/>
              <a:t>And we can do really interesting things, like print connectors that let us attach Legos to </a:t>
            </a:r>
            <a:r>
              <a:rPr lang="en-US" baseline="0" dirty="0" err="1" smtClean="0"/>
              <a:t>Tinkertoys</a:t>
            </a:r>
            <a:r>
              <a:rPr lang="en-US" baseline="0" dirty="0" smtClean="0"/>
              <a:t> and Bristle Blocks and Erector Sets and …. </a:t>
            </a:r>
            <a:r>
              <a:rPr lang="en-US" baseline="0" dirty="0" err="1" smtClean="0"/>
              <a:t>Zoob</a:t>
            </a:r>
            <a:r>
              <a:rPr lang="en-US" baseline="0" dirty="0" smtClean="0"/>
              <a:t> (whatever </a:t>
            </a:r>
            <a:r>
              <a:rPr lang="en-US" baseline="0" dirty="0" err="1" smtClean="0"/>
              <a:t>Zoob</a:t>
            </a:r>
            <a:r>
              <a:rPr lang="en-US" baseline="0" dirty="0" smtClean="0"/>
              <a:t> is).</a:t>
            </a:r>
          </a:p>
          <a:p>
            <a:endParaRPr lang="en-US" baseline="0" dirty="0" smtClean="0"/>
          </a:p>
          <a:p>
            <a:r>
              <a:rPr lang="en-US" baseline="0" dirty="0" smtClean="0"/>
              <a:t>So maybe that’s the really interesting thing about Annotation.  Maybe it’s the reason we’ve all shown up here today…. Because annotation lets us break the paradigm of the web as constructed by other people.</a:t>
            </a:r>
          </a:p>
          <a:p>
            <a:endParaRPr lang="en-US" baseline="0" dirty="0" smtClean="0"/>
          </a:p>
          <a:p>
            <a:r>
              <a:rPr lang="en-US" baseline="0" dirty="0" smtClean="0"/>
              <a:t>My favorite example of which is the Free Universal Construction Kit.  Because, you know, you always wanted to be able to connect your </a:t>
            </a:r>
            <a:r>
              <a:rPr lang="en-US" baseline="0" dirty="0" err="1" smtClean="0"/>
              <a:t>legos</a:t>
            </a:r>
            <a:r>
              <a:rPr lang="en-US" baseline="0" dirty="0" smtClean="0"/>
              <a:t> to your erector</a:t>
            </a:r>
            <a:endParaRPr lang="en-US" dirty="0" smtClean="0"/>
          </a:p>
          <a:p>
            <a:endParaRPr lang="en-US" dirty="0" smtClean="0"/>
          </a:p>
          <a:p>
            <a:r>
              <a:rPr lang="en-US" dirty="0" smtClean="0"/>
              <a:t>In the same way Maybe annotation represents</a:t>
            </a:r>
            <a:r>
              <a:rPr lang="en-US" baseline="0" dirty="0" smtClean="0"/>
              <a:t> our ability to connect</a:t>
            </a:r>
            <a:endParaRPr lang="en-US" dirty="0" smtClean="0"/>
          </a:p>
          <a:p>
            <a:endParaRPr lang="en-US" dirty="0" smtClean="0"/>
          </a:p>
          <a:p>
            <a:r>
              <a:rPr lang="en-US" dirty="0" smtClean="0"/>
              <a:t>http://</a:t>
            </a:r>
            <a:r>
              <a:rPr lang="en-US" dirty="0" err="1" smtClean="0"/>
              <a:t>fffff.at</a:t>
            </a:r>
            <a:r>
              <a:rPr lang="en-US" dirty="0" smtClean="0"/>
              <a:t>/free-universal-construction-kit/</a:t>
            </a:r>
          </a:p>
          <a:p>
            <a:r>
              <a:rPr lang="en-US" dirty="0" smtClean="0"/>
              <a:t>The Free Universal Construction</a:t>
            </a:r>
            <a:r>
              <a:rPr lang="en-US" baseline="0" dirty="0" smtClean="0"/>
              <a:t> Kit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1B02A3D-8E26-4A40-9936-1E0B1ACD6F64}" type="slidenum">
              <a:rPr lang="en-US" smtClean="0"/>
              <a:t>18</a:t>
            </a:fld>
            <a:endParaRPr lang="en-US"/>
          </a:p>
        </p:txBody>
      </p:sp>
    </p:spTree>
    <p:extLst>
      <p:ext uri="{BB962C8B-B14F-4D97-AF65-F5344CB8AC3E}">
        <p14:creationId xmlns:p14="http://schemas.microsoft.com/office/powerpoint/2010/main" val="3279563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How do we link on the net now?  </a:t>
            </a:r>
            <a:r>
              <a:rPr lang="en-US" b="1">
                <a:latin typeface="Calibri" charset="0"/>
              </a:rPr>
              <a:t>Once and to the top.</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123FF9A3-B0AA-EF4F-B4C5-48F08A9E8058}" type="slidenum">
              <a:rPr lang="en-US" sz="1200">
                <a:solidFill>
                  <a:schemeClr val="tx1"/>
                </a:solidFill>
                <a:latin typeface="Calibri" charset="0"/>
                <a:ea typeface="ＭＳ Ｐゴシック" charset="0"/>
                <a:cs typeface="ＭＳ Ｐゴシック" charset="0"/>
              </a:rPr>
              <a:pPr eaLnBrk="1" hangingPunct="1"/>
              <a:t>19</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But with an annotation, our blogger can now link within the document instead.   And the annotation can serve as a kind of footnote.   </a:t>
            </a:r>
            <a:r>
              <a:rPr lang="en-US" i="1">
                <a:latin typeface="Calibri" charset="0"/>
              </a:rPr>
              <a:t>Because we</a:t>
            </a:r>
            <a:r>
              <a:rPr lang="ja-JP" altLang="en-US" i="1">
                <a:latin typeface="Calibri" charset="0"/>
              </a:rPr>
              <a:t>’</a:t>
            </a:r>
            <a:r>
              <a:rPr lang="en-US" altLang="ja-JP" i="1">
                <a:latin typeface="Calibri" charset="0"/>
              </a:rPr>
              <a:t>re able to link to specific targets, we</a:t>
            </a:r>
            <a:r>
              <a:rPr lang="ja-JP" altLang="en-US" i="1">
                <a:latin typeface="Calibri" charset="0"/>
              </a:rPr>
              <a:t>’</a:t>
            </a:r>
            <a:r>
              <a:rPr lang="en-US" altLang="ja-JP" i="1">
                <a:latin typeface="Calibri" charset="0"/>
              </a:rPr>
              <a:t>re able to connect ideas for the first time.</a:t>
            </a:r>
            <a:endParaRPr lang="en-US" i="1">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60FC057D-70CB-5F4A-A51E-9DF71973C6C6}" type="slidenum">
              <a:rPr lang="en-US" sz="1200">
                <a:solidFill>
                  <a:schemeClr val="tx1"/>
                </a:solidFill>
                <a:latin typeface="Calibri" charset="0"/>
                <a:ea typeface="ＭＳ Ｐゴシック" charset="0"/>
                <a:cs typeface="ＭＳ Ｐゴシック" charset="0"/>
              </a:rPr>
              <a:pPr eaLnBrk="1" hangingPunct="1"/>
              <a:t>20</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Instead of just linking once, we can begin to link more richly…</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BFF6EF31-2DE6-864C-940C-C07D7843D73E}" type="slidenum">
              <a:rPr lang="en-US" sz="1200">
                <a:solidFill>
                  <a:schemeClr val="tx1"/>
                </a:solidFill>
                <a:latin typeface="Calibri" charset="0"/>
                <a:ea typeface="ＭＳ Ｐゴシック" charset="0"/>
                <a:cs typeface="ＭＳ Ｐゴシック" charset="0"/>
              </a:rPr>
              <a:pPr eaLnBrk="1" hangingPunct="1"/>
              <a:t>21</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connecting multiple concepts and ideas.  </a:t>
            </a:r>
          </a:p>
          <a:p>
            <a:pPr eaLnBrk="1" hangingPunct="1"/>
            <a:endParaRPr lang="en-US">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08ED1739-368A-C642-8CA0-98346EC50FC3}" type="slidenum">
              <a:rPr lang="en-US" sz="1200">
                <a:solidFill>
                  <a:schemeClr val="tx1"/>
                </a:solidFill>
                <a:latin typeface="Calibri" charset="0"/>
                <a:ea typeface="ＭＳ Ｐゴシック" charset="0"/>
                <a:cs typeface="ＭＳ Ｐゴシック" charset="0"/>
              </a:rPr>
              <a:pPr eaLnBrk="1" hangingPunct="1"/>
              <a:t>22</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It can be anything.  Any kind of media, movies, pdfs, pictures, even data.  As long as it has an address or a signature that we can point to or reference.</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FEBF9808-663D-CC4D-AECF-893F2B1FBDB5}" type="slidenum">
              <a:rPr lang="en-US" sz="1200">
                <a:solidFill>
                  <a:schemeClr val="tx1"/>
                </a:solidFill>
                <a:latin typeface="Calibri" charset="0"/>
                <a:ea typeface="ＭＳ Ｐゴシック" charset="0"/>
                <a:cs typeface="ＭＳ Ｐゴシック" charset="0"/>
              </a:rPr>
              <a:pPr eaLnBrk="1" hangingPunct="1"/>
              <a:t>23</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It can be anything.  Any kind of media, movies, </a:t>
            </a:r>
            <a:r>
              <a:rPr lang="en-US" dirty="0" err="1">
                <a:latin typeface="Calibri" charset="0"/>
              </a:rPr>
              <a:t>pdfs</a:t>
            </a:r>
            <a:r>
              <a:rPr lang="en-US" dirty="0">
                <a:latin typeface="Calibri" charset="0"/>
              </a:rPr>
              <a:t>, pictures, even data.  As long as it has an address or a signature that we can point to or reference</a:t>
            </a:r>
            <a:r>
              <a:rPr lang="en-US" dirty="0" smtClean="0">
                <a:latin typeface="Calibri" charset="0"/>
              </a:rPr>
              <a:t>.</a:t>
            </a:r>
          </a:p>
          <a:p>
            <a:pPr eaLnBrk="1" hangingPunct="1"/>
            <a:endParaRPr lang="en-US" dirty="0" smtClean="0">
              <a:latin typeface="Calibri" charset="0"/>
            </a:endParaRPr>
          </a:p>
          <a:p>
            <a:pPr eaLnBrk="1" hangingPunct="1"/>
            <a:r>
              <a:rPr lang="en-US" dirty="0" smtClean="0">
                <a:latin typeface="Calibri" charset="0"/>
              </a:rPr>
              <a:t>http://</a:t>
            </a:r>
            <a:r>
              <a:rPr lang="en-US" dirty="0" err="1" smtClean="0">
                <a:latin typeface="Calibri" charset="0"/>
              </a:rPr>
              <a:t>itee.uq.edu.au</a:t>
            </a:r>
            <a:r>
              <a:rPr lang="en-US" dirty="0" smtClean="0">
                <a:latin typeface="Calibri" charset="0"/>
              </a:rPr>
              <a:t>/~</a:t>
            </a:r>
            <a:r>
              <a:rPr lang="en-US" dirty="0" err="1" smtClean="0">
                <a:latin typeface="Calibri" charset="0"/>
              </a:rPr>
              <a:t>eresearch</a:t>
            </a:r>
            <a:r>
              <a:rPr lang="en-US" dirty="0" smtClean="0">
                <a:latin typeface="Calibri" charset="0"/>
              </a:rPr>
              <a:t>/</a:t>
            </a:r>
            <a:r>
              <a:rPr lang="en-US" dirty="0" err="1" smtClean="0">
                <a:latin typeface="Calibri" charset="0"/>
              </a:rPr>
              <a:t>annocryst-pymol.php</a:t>
            </a:r>
            <a:endParaRPr lang="en-US" dirty="0">
              <a:latin typeface="Calibri"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35A093D2-FACF-7D47-88F3-6F26BB409AA2}" type="slidenum">
              <a:rPr lang="en-US" sz="1200">
                <a:solidFill>
                  <a:schemeClr val="tx1"/>
                </a:solidFill>
                <a:latin typeface="Calibri" charset="0"/>
                <a:ea typeface="ＭＳ Ｐゴシック" charset="0"/>
                <a:cs typeface="ＭＳ Ｐゴシック" charset="0"/>
              </a:rPr>
              <a:pPr eaLnBrk="1" hangingPunct="1"/>
              <a:t>24</a:t>
            </a:fld>
            <a:endParaRPr lang="en-US" sz="1200">
              <a:solidFill>
                <a:schemeClr val="tx1"/>
              </a:solidFill>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Magna</a:t>
            </a:r>
            <a:r>
              <a:rPr lang="en-US" baseline="0" dirty="0" smtClean="0"/>
              <a:t> </a:t>
            </a:r>
            <a:r>
              <a:rPr lang="en-US" baseline="0" dirty="0" err="1" smtClean="0"/>
              <a:t>Carta</a:t>
            </a:r>
            <a:r>
              <a:rPr lang="en-US" baseline="0" dirty="0" smtClean="0"/>
              <a:t> in 1215.</a:t>
            </a:r>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4</a:t>
            </a:fld>
            <a:endParaRPr lang="en-US"/>
          </a:p>
        </p:txBody>
      </p:sp>
    </p:spTree>
    <p:extLst>
      <p:ext uri="{BB962C8B-B14F-4D97-AF65-F5344CB8AC3E}">
        <p14:creationId xmlns:p14="http://schemas.microsoft.com/office/powerpoint/2010/main" val="1170838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All we’re trying</a:t>
            </a:r>
            <a:r>
              <a:rPr lang="en-US" baseline="0" dirty="0" smtClean="0">
                <a:latin typeface="Calibri" charset="0"/>
              </a:rPr>
              <a:t> to do is enable conversations… but in order to do that at scale on the Internet, we need a squelch knob.</a:t>
            </a:r>
          </a:p>
          <a:p>
            <a:endParaRPr lang="en-US" baseline="0" dirty="0" smtClean="0">
              <a:latin typeface="Calibri" charset="0"/>
            </a:endParaRPr>
          </a:p>
          <a:p>
            <a:r>
              <a:rPr lang="en-US" baseline="0" dirty="0" smtClean="0">
                <a:latin typeface="Calibri" charset="0"/>
              </a:rPr>
              <a:t>For those of you who are ham radio operators, you may be familiar with the squelch knob.  It lets you set a noise floor, a signal floor, below which you hear nothing.  Pure silence.  And above which you hear the transmission.  </a:t>
            </a:r>
          </a:p>
          <a:p>
            <a:endParaRPr lang="en-US" baseline="0" dirty="0" smtClean="0">
              <a:latin typeface="Calibri" charset="0"/>
            </a:endParaRPr>
          </a:p>
          <a:p>
            <a:r>
              <a:rPr lang="en-US" baseline="0" dirty="0" smtClean="0">
                <a:latin typeface="Calibri" charset="0"/>
              </a:rPr>
              <a:t>For us, spam and what are affectionately known as obvious trolls– those who have no interest in participating constructively in a conversation– fall below that noise threshold.  We will use primarily identity based techniques like two-factor authentication to provide a squelch knob function there.  Above that is where helpful conversation is taking place.  There we’ll use meta-moderation techniques to expand headroom in the signal of quality conversation.</a:t>
            </a:r>
          </a:p>
          <a:p>
            <a:endParaRPr lang="en-US" baseline="0" dirty="0">
              <a:latin typeface="Calibri" charset="0"/>
            </a:endParaRPr>
          </a:p>
          <a:p>
            <a:r>
              <a:rPr lang="en-US" baseline="0" dirty="0" smtClean="0">
                <a:latin typeface="Calibri" charset="0"/>
              </a:rPr>
              <a:t>I’ll talk a little more about how we implement that later.</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EFC7ECA-F995-8C46-8EAA-AA012D6CDFE1}" type="slidenum">
              <a:rPr lang="en-US" sz="1200"/>
              <a:pPr eaLnBrk="1" hangingPunct="1"/>
              <a:t>25</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a:t>
            </a:r>
          </a:p>
          <a:p>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31</a:t>
            </a:fld>
            <a:endParaRPr lang="en-US"/>
          </a:p>
        </p:txBody>
      </p:sp>
    </p:spTree>
    <p:extLst>
      <p:ext uri="{BB962C8B-B14F-4D97-AF65-F5344CB8AC3E}">
        <p14:creationId xmlns:p14="http://schemas.microsoft.com/office/powerpoint/2010/main" val="176214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r>
              <a:rPr lang="en-US" dirty="0" smtClean="0"/>
              <a:t>Create second identical</a:t>
            </a:r>
            <a:r>
              <a:rPr lang="en-US" baseline="0" dirty="0" smtClean="0"/>
              <a:t> slide for What will it cost and delete both growth timelines</a:t>
            </a:r>
            <a:endParaRPr dirty="0"/>
          </a:p>
        </p:txBody>
      </p:sp>
      <p:sp>
        <p:nvSpPr>
          <p:cNvPr id="239" name="Shape 2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253" name="Shape 253"/>
          <p:cNvSpPr txBox="1">
            <a:spLocks noGrp="1"/>
          </p:cNvSpPr>
          <p:nvPr>
            <p:ph type="body" idx="1"/>
          </p:nvPr>
        </p:nvSpPr>
        <p:spPr>
          <a:xfrm>
            <a:off x="685800" y="4343400"/>
            <a:ext cx="5486399" cy="4116387"/>
          </a:xfrm>
          <a:prstGeom prst="rect">
            <a:avLst/>
          </a:prstGeom>
          <a:noFill/>
          <a:ln>
            <a:noFill/>
          </a:ln>
        </p:spPr>
        <p:txBody>
          <a:bodyPr lIns="91425" tIns="45700" rIns="91425" bIns="45700" anchor="ctr" anchorCtr="0">
            <a:sp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a:t>
            </a:r>
            <a:r>
              <a:rPr lang="en-US" baseline="0" dirty="0" smtClean="0"/>
              <a:t> to just acknowledge one person above all others… Our lead developer, Randall Leeds, without whose excellence </a:t>
            </a:r>
            <a:r>
              <a:rPr lang="en-US" baseline="0" smtClean="0"/>
              <a:t>and passion none </a:t>
            </a:r>
            <a:r>
              <a:rPr lang="en-US" baseline="0" dirty="0" smtClean="0"/>
              <a:t>of this would have been possible.  </a:t>
            </a:r>
            <a:endParaRPr lang="en-US" dirty="0"/>
          </a:p>
        </p:txBody>
      </p:sp>
      <p:sp>
        <p:nvSpPr>
          <p:cNvPr id="4" name="Slide Number Placeholder 3"/>
          <p:cNvSpPr>
            <a:spLocks noGrp="1"/>
          </p:cNvSpPr>
          <p:nvPr>
            <p:ph type="sldNum" sz="quarter" idx="10"/>
          </p:nvPr>
        </p:nvSpPr>
        <p:spPr/>
        <p:txBody>
          <a:bodyPr/>
          <a:lstStyle/>
          <a:p>
            <a:fld id="{26585A3A-FD79-A141-B3F3-A34B6FD9D92C}" type="slidenum">
              <a:rPr lang="en-US" smtClean="0"/>
              <a:t>40</a:t>
            </a:fld>
            <a:endParaRPr lang="en-US"/>
          </a:p>
        </p:txBody>
      </p:sp>
    </p:spTree>
    <p:extLst>
      <p:ext uri="{BB962C8B-B14F-4D97-AF65-F5344CB8AC3E}">
        <p14:creationId xmlns:p14="http://schemas.microsoft.com/office/powerpoint/2010/main" val="89242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t>
            </a:r>
            <a:r>
              <a:rPr lang="en-US" dirty="0" smtClean="0"/>
              <a:t>DEMO *******</a:t>
            </a:r>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43</a:t>
            </a:fld>
            <a:endParaRPr lang="en-US"/>
          </a:p>
        </p:txBody>
      </p:sp>
    </p:spTree>
    <p:extLst>
      <p:ext uri="{BB962C8B-B14F-4D97-AF65-F5344CB8AC3E}">
        <p14:creationId xmlns:p14="http://schemas.microsoft.com/office/powerpoint/2010/main" val="1617797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57</a:t>
            </a:fld>
            <a:endParaRPr lang="en-US"/>
          </a:p>
        </p:txBody>
      </p:sp>
    </p:spTree>
    <p:extLst>
      <p:ext uri="{BB962C8B-B14F-4D97-AF65-F5344CB8AC3E}">
        <p14:creationId xmlns:p14="http://schemas.microsoft.com/office/powerpoint/2010/main" val="136476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no shortage of things to annotate.</a:t>
            </a:r>
          </a:p>
          <a:p>
            <a:endParaRPr lang="en-US" dirty="0" smtClean="0"/>
          </a:p>
          <a:p>
            <a:r>
              <a:rPr lang="en-US" dirty="0" smtClean="0"/>
              <a:t>Laws </a:t>
            </a:r>
          </a:p>
          <a:p>
            <a:r>
              <a:rPr lang="en-US" dirty="0" smtClean="0"/>
              <a:t>Scientific articles</a:t>
            </a:r>
          </a:p>
          <a:p>
            <a:r>
              <a:rPr lang="en-US" dirty="0" smtClean="0"/>
              <a:t>Tweets</a:t>
            </a:r>
          </a:p>
          <a:p>
            <a:r>
              <a:rPr lang="en-US" dirty="0" smtClean="0"/>
              <a:t>News</a:t>
            </a:r>
          </a:p>
          <a:p>
            <a:r>
              <a:rPr lang="en-US" dirty="0" smtClean="0"/>
              <a:t>Wikipedia</a:t>
            </a:r>
          </a:p>
          <a:p>
            <a:r>
              <a:rPr lang="en-US" dirty="0" smtClean="0"/>
              <a:t>Journal</a:t>
            </a:r>
            <a:r>
              <a:rPr lang="en-US" baseline="0" dirty="0" smtClean="0"/>
              <a:t> articles</a:t>
            </a:r>
          </a:p>
          <a:p>
            <a:r>
              <a:rPr lang="en-US" baseline="0" dirty="0" smtClean="0"/>
              <a:t>Books</a:t>
            </a:r>
          </a:p>
          <a:p>
            <a:r>
              <a:rPr lang="en-US" baseline="0" dirty="0" smtClean="0"/>
              <a:t>Data</a:t>
            </a:r>
          </a:p>
          <a:p>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5</a:t>
            </a:fld>
            <a:endParaRPr lang="en-US"/>
          </a:p>
        </p:txBody>
      </p:sp>
    </p:spTree>
    <p:extLst>
      <p:ext uri="{BB962C8B-B14F-4D97-AF65-F5344CB8AC3E}">
        <p14:creationId xmlns:p14="http://schemas.microsoft.com/office/powerpoint/2010/main" val="356824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move forward.  How do we ensure that</a:t>
            </a:r>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6</a:t>
            </a:fld>
            <a:endParaRPr lang="en-US"/>
          </a:p>
        </p:txBody>
      </p:sp>
    </p:spTree>
    <p:extLst>
      <p:ext uri="{BB962C8B-B14F-4D97-AF65-F5344CB8AC3E}">
        <p14:creationId xmlns:p14="http://schemas.microsoft.com/office/powerpoint/2010/main" val="270252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really one of the most powerful design constraints</a:t>
            </a:r>
            <a:r>
              <a:rPr lang="en-US" baseline="0" dirty="0" smtClean="0"/>
              <a:t> around this problem.</a:t>
            </a:r>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7</a:t>
            </a:fld>
            <a:endParaRPr lang="en-US"/>
          </a:p>
        </p:txBody>
      </p:sp>
    </p:spTree>
    <p:extLst>
      <p:ext uri="{BB962C8B-B14F-4D97-AF65-F5344CB8AC3E}">
        <p14:creationId xmlns:p14="http://schemas.microsoft.com/office/powerpoint/2010/main" val="151386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perhaps </a:t>
            </a:r>
            <a:r>
              <a:rPr lang="en-US" dirty="0" err="1" smtClean="0"/>
              <a:t>VanNEEvar</a:t>
            </a:r>
            <a:r>
              <a:rPr lang="en-US" baseline="0" dirty="0" smtClean="0"/>
              <a:t> Bush that first had this dream--</a:t>
            </a:r>
            <a:endParaRPr lang="en-US" dirty="0"/>
          </a:p>
        </p:txBody>
      </p:sp>
      <p:sp>
        <p:nvSpPr>
          <p:cNvPr id="4" name="Slide Number Placeholder 3"/>
          <p:cNvSpPr>
            <a:spLocks noGrp="1"/>
          </p:cNvSpPr>
          <p:nvPr>
            <p:ph type="sldNum" sz="quarter" idx="10"/>
          </p:nvPr>
        </p:nvSpPr>
        <p:spPr/>
        <p:txBody>
          <a:bodyPr/>
          <a:lstStyle/>
          <a:p>
            <a:fld id="{A1B02A3D-8E26-4A40-9936-1E0B1ACD6F64}" type="slidenum">
              <a:rPr lang="en-US" smtClean="0"/>
              <a:t>8</a:t>
            </a:fld>
            <a:endParaRPr lang="en-US"/>
          </a:p>
        </p:txBody>
      </p:sp>
    </p:spTree>
    <p:extLst>
      <p:ext uri="{BB962C8B-B14F-4D97-AF65-F5344CB8AC3E}">
        <p14:creationId xmlns:p14="http://schemas.microsoft.com/office/powerpoint/2010/main" val="89944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65000"/>
                  </a:schemeClr>
                </a:solidFill>
                <a:latin typeface="Times New Roman"/>
                <a:cs typeface="Times New Roman"/>
              </a:rPr>
              <a:t>Wholly new forms of encyclopedias will appear, ready made with a mesh of associative trails running through them, ready to be dropped into the </a:t>
            </a:r>
            <a:r>
              <a:rPr lang="en-US" dirty="0" err="1" smtClean="0">
                <a:solidFill>
                  <a:schemeClr val="bg1">
                    <a:lumMod val="65000"/>
                  </a:schemeClr>
                </a:solidFill>
                <a:latin typeface="Times New Roman"/>
                <a:cs typeface="Times New Roman"/>
              </a:rPr>
              <a:t>memex</a:t>
            </a:r>
            <a:r>
              <a:rPr lang="en-US" dirty="0" smtClean="0">
                <a:solidFill>
                  <a:schemeClr val="bg1">
                    <a:lumMod val="65000"/>
                  </a:schemeClr>
                </a:solidFill>
                <a:latin typeface="Times New Roman"/>
                <a:cs typeface="Times New Roman"/>
              </a:rPr>
              <a:t> and there amplified. The lawyer has at his touch the associated opinions and decisions of his whole experience, and of the experience of friends and authorities. The patent attorney has on call the millions of issued patents, with familiar trails to every point of his client's interest. The physician, puzzled by a patient's reactions, strikes the trail established in studying an earlier similar case, and runs rapidly through analogous case histories, with side references to the classics for the pertinent anatomy and histology. The chemist, struggling with the synthesis of an organic compound, has all the chemical literature before him in his laboratory, with trails following the analogies of compounds, and side trails to their physical and chemical behavior.</a:t>
            </a:r>
          </a:p>
          <a:p>
            <a:endParaRPr lang="en-US" dirty="0" smtClean="0">
              <a:solidFill>
                <a:schemeClr val="bg1">
                  <a:lumMod val="65000"/>
                </a:schemeClr>
              </a:solidFill>
              <a:latin typeface="Times New Roman"/>
              <a:cs typeface="Times New Roman"/>
            </a:endParaRPr>
          </a:p>
          <a:p>
            <a:r>
              <a:rPr lang="en-US" dirty="0" smtClean="0">
                <a:solidFill>
                  <a:schemeClr val="bg1">
                    <a:lumMod val="65000"/>
                  </a:schemeClr>
                </a:solidFill>
                <a:latin typeface="Times New Roman"/>
                <a:cs typeface="Times New Roman"/>
              </a:rPr>
              <a:t>The historian, with a vast chronological account of a people, parallels it with a skip trail which stops only on the salient items, and can follow at any time contemporary trails which lead him all over civilization at a particular epoch. </a:t>
            </a:r>
          </a:p>
          <a:p>
            <a:endParaRPr lang="en-US" i="1" dirty="0" smtClean="0">
              <a:latin typeface="Times New Roman"/>
              <a:cs typeface="Times New Roman"/>
            </a:endParaRPr>
          </a:p>
          <a:p>
            <a:r>
              <a:rPr lang="en-US" i="1" dirty="0" smtClean="0">
                <a:latin typeface="Times New Roman"/>
                <a:cs typeface="Times New Roman"/>
              </a:rPr>
              <a:t>There is a new profession of trail blazers, those who find delight in the task of establishing useful trails through the enormous mass of the common record.</a:t>
            </a:r>
          </a:p>
          <a:p>
            <a:endParaRPr lang="en-US" dirty="0"/>
          </a:p>
        </p:txBody>
      </p:sp>
      <p:sp>
        <p:nvSpPr>
          <p:cNvPr id="4" name="Slide Number Placeholder 3"/>
          <p:cNvSpPr>
            <a:spLocks noGrp="1"/>
          </p:cNvSpPr>
          <p:nvPr>
            <p:ph type="sldNum" sz="quarter" idx="10"/>
          </p:nvPr>
        </p:nvSpPr>
        <p:spPr/>
        <p:txBody>
          <a:bodyPr/>
          <a:lstStyle/>
          <a:p>
            <a:fld id="{7EC4AED1-1AC8-D442-972E-E47240D9B319}" type="slidenum">
              <a:rPr lang="en-US" smtClean="0"/>
              <a:t>9</a:t>
            </a:fld>
            <a:endParaRPr lang="en-US"/>
          </a:p>
        </p:txBody>
      </p:sp>
    </p:spTree>
    <p:extLst>
      <p:ext uri="{BB962C8B-B14F-4D97-AF65-F5344CB8AC3E}">
        <p14:creationId xmlns:p14="http://schemas.microsoft.com/office/powerpoint/2010/main" val="233879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rapgenius.com</a:t>
            </a:r>
            <a:r>
              <a:rPr lang="en-US" dirty="0" smtClean="0"/>
              <a:t>/Marc-andreessen-why-andreessen-horowitz-is-investing-in-rap-genius-lyrics#lyric</a:t>
            </a:r>
          </a:p>
          <a:p>
            <a:endParaRPr lang="en-US" dirty="0" smtClean="0"/>
          </a:p>
          <a:p>
            <a:r>
              <a:rPr lang="en-US" dirty="0" smtClean="0"/>
              <a:t>[READ]</a:t>
            </a:r>
          </a:p>
          <a:p>
            <a:endParaRPr lang="en-US" dirty="0" smtClean="0"/>
          </a:p>
          <a:p>
            <a:r>
              <a:rPr lang="en-US" dirty="0" smtClean="0"/>
              <a:t>So the question is… how do we get this back</a:t>
            </a:r>
            <a:r>
              <a:rPr lang="en-US" baseline="0" dirty="0" smtClean="0"/>
              <a:t> into the browser.</a:t>
            </a:r>
          </a:p>
          <a:p>
            <a:endParaRPr lang="en-US" baseline="0" dirty="0" smtClean="0"/>
          </a:p>
          <a:p>
            <a:r>
              <a:rPr lang="en-US" baseline="0" dirty="0" smtClean="0"/>
              <a:t>D</a:t>
            </a:r>
            <a:endParaRPr lang="en-US" dirty="0"/>
          </a:p>
        </p:txBody>
      </p:sp>
      <p:sp>
        <p:nvSpPr>
          <p:cNvPr id="4" name="Slide Number Placeholder 3"/>
          <p:cNvSpPr>
            <a:spLocks noGrp="1"/>
          </p:cNvSpPr>
          <p:nvPr>
            <p:ph type="sldNum" sz="quarter" idx="10"/>
          </p:nvPr>
        </p:nvSpPr>
        <p:spPr/>
        <p:txBody>
          <a:bodyPr/>
          <a:lstStyle/>
          <a:p>
            <a:pPr>
              <a:defRPr/>
            </a:pPr>
            <a:fld id="{44CB9C5D-0033-734E-952D-07A9C352CA87}" type="slidenum">
              <a:rPr lang="en-US" smtClean="0"/>
              <a:pPr>
                <a:defRPr/>
              </a:pPr>
              <a:t>10</a:t>
            </a:fld>
            <a:endParaRPr lang="en-US"/>
          </a:p>
        </p:txBody>
      </p:sp>
    </p:spTree>
    <p:extLst>
      <p:ext uri="{BB962C8B-B14F-4D97-AF65-F5344CB8AC3E}">
        <p14:creationId xmlns:p14="http://schemas.microsoft.com/office/powerpoint/2010/main" val="109501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What</a:t>
            </a:r>
            <a:r>
              <a:rPr lang="en-US" baseline="0" dirty="0" smtClean="0">
                <a:latin typeface="Calibri" charset="0"/>
              </a:rPr>
              <a:t> I didn’t know at the time was how many people had had the same idea.</a:t>
            </a:r>
            <a:endParaRPr lang="en-US" dirty="0" smtClean="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fld id="{A83C9DDA-C08D-6843-89D4-6BF1934795F6}" type="slidenum">
              <a:rPr lang="en-US" sz="1200">
                <a:solidFill>
                  <a:schemeClr val="tx1"/>
                </a:solidFill>
                <a:latin typeface="Arial" charset="0"/>
                <a:ea typeface="ＭＳ Ｐゴシック" charset="0"/>
                <a:cs typeface="ＭＳ Ｐゴシック" charset="0"/>
              </a:rPr>
              <a:pPr eaLnBrk="1" hangingPunct="1"/>
              <a:t>11</a:t>
            </a:fld>
            <a:endParaRPr lang="en-US" sz="1200">
              <a:solidFill>
                <a:schemeClr val="tx1"/>
              </a:solidFill>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751643-C9AC-FA4B-AA76-5F83147FE7B3}" type="datetimeFigureOut">
              <a:rPr lang="en-US" smtClean="0"/>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263443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51643-C9AC-FA4B-AA76-5F83147FE7B3}" type="datetimeFigureOut">
              <a:rPr lang="en-US" smtClean="0"/>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5111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51643-C9AC-FA4B-AA76-5F83147FE7B3}" type="datetimeFigureOut">
              <a:rPr lang="en-US" smtClean="0"/>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423996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51643-C9AC-FA4B-AA76-5F83147FE7B3}" type="datetimeFigureOut">
              <a:rPr lang="en-US" smtClean="0"/>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100780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751643-C9AC-FA4B-AA76-5F83147FE7B3}" type="datetimeFigureOut">
              <a:rPr lang="en-US" smtClean="0"/>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45112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751643-C9AC-FA4B-AA76-5F83147FE7B3}" type="datetimeFigureOut">
              <a:rPr lang="en-US" smtClean="0"/>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408542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751643-C9AC-FA4B-AA76-5F83147FE7B3}" type="datetimeFigureOut">
              <a:rPr lang="en-US" smtClean="0"/>
              <a:t>5/31/13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204802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751643-C9AC-FA4B-AA76-5F83147FE7B3}" type="datetimeFigureOut">
              <a:rPr lang="en-US" smtClean="0"/>
              <a:t>5/31/13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73359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51643-C9AC-FA4B-AA76-5F83147FE7B3}" type="datetimeFigureOut">
              <a:rPr lang="en-US" smtClean="0"/>
              <a:t>5/31/13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145322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751643-C9AC-FA4B-AA76-5F83147FE7B3}" type="datetimeFigureOut">
              <a:rPr lang="en-US" smtClean="0"/>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958973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751643-C9AC-FA4B-AA76-5F83147FE7B3}" type="datetimeFigureOut">
              <a:rPr lang="en-US" smtClean="0"/>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5E521-DA86-9842-A44F-E93609F060E3}" type="slidenum">
              <a:rPr lang="en-US" smtClean="0"/>
              <a:t>‹#›</a:t>
            </a:fld>
            <a:endParaRPr lang="en-US"/>
          </a:p>
        </p:txBody>
      </p:sp>
    </p:spTree>
    <p:extLst>
      <p:ext uri="{BB962C8B-B14F-4D97-AF65-F5344CB8AC3E}">
        <p14:creationId xmlns:p14="http://schemas.microsoft.com/office/powerpoint/2010/main" val="3514392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51643-C9AC-FA4B-AA76-5F83147FE7B3}" type="datetimeFigureOut">
              <a:rPr lang="en-US" smtClean="0"/>
              <a:t>5/31/13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5E521-DA86-9842-A44F-E93609F060E3}" type="slidenum">
              <a:rPr lang="en-US" smtClean="0"/>
              <a:t>‹#›</a:t>
            </a:fld>
            <a:endParaRPr lang="en-US"/>
          </a:p>
        </p:txBody>
      </p:sp>
    </p:spTree>
    <p:extLst>
      <p:ext uri="{BB962C8B-B14F-4D97-AF65-F5344CB8AC3E}">
        <p14:creationId xmlns:p14="http://schemas.microsoft.com/office/powerpoint/2010/main" val="4123770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lumMod val="65000"/>
              <a:lumOff val="35000"/>
            </a:schemeClr>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jpe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632877"/>
            <a:ext cx="7772400" cy="1470025"/>
          </a:xfrm>
        </p:spPr>
        <p:txBody>
          <a:bodyPr/>
          <a:lstStyle/>
          <a:p>
            <a:r>
              <a:rPr lang="en-US" dirty="0" smtClean="0"/>
              <a:t>hypothes</a:t>
            </a:r>
            <a:r>
              <a:rPr lang="en-US" dirty="0" smtClean="0">
                <a:solidFill>
                  <a:schemeClr val="accent2">
                    <a:lumMod val="75000"/>
                  </a:schemeClr>
                </a:solidFill>
              </a:rPr>
              <a:t>.</a:t>
            </a:r>
            <a:r>
              <a:rPr lang="en-US" dirty="0" smtClean="0"/>
              <a:t>is</a:t>
            </a:r>
            <a:endParaRPr lang="en-US" dirty="0">
              <a:solidFill>
                <a:schemeClr val="tx1">
                  <a:lumMod val="50000"/>
                  <a:lumOff val="50000"/>
                </a:schemeClr>
              </a:solidFill>
            </a:endParaRPr>
          </a:p>
        </p:txBody>
      </p:sp>
    </p:spTree>
    <p:extLst>
      <p:ext uri="{BB962C8B-B14F-4D97-AF65-F5344CB8AC3E}">
        <p14:creationId xmlns:p14="http://schemas.microsoft.com/office/powerpoint/2010/main" val="19410751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shot_6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64" y="306792"/>
            <a:ext cx="8073028" cy="5867400"/>
          </a:xfrm>
          <a:prstGeom prst="rect">
            <a:avLst/>
          </a:prstGeom>
        </p:spPr>
      </p:pic>
      <p:sp>
        <p:nvSpPr>
          <p:cNvPr id="5" name="TextBox 4"/>
          <p:cNvSpPr txBox="1"/>
          <p:nvPr/>
        </p:nvSpPr>
        <p:spPr>
          <a:xfrm>
            <a:off x="381000" y="6332236"/>
            <a:ext cx="8395447" cy="338554"/>
          </a:xfrm>
          <a:prstGeom prst="rect">
            <a:avLst/>
          </a:prstGeom>
          <a:noFill/>
        </p:spPr>
        <p:txBody>
          <a:bodyPr wrap="none" rtlCol="0">
            <a:spAutoFit/>
          </a:bodyPr>
          <a:lstStyle/>
          <a:p>
            <a:r>
              <a:rPr lang="en-US" sz="1600" dirty="0">
                <a:solidFill>
                  <a:schemeClr val="bg1"/>
                </a:solidFill>
              </a:rPr>
              <a:t>http://</a:t>
            </a:r>
            <a:r>
              <a:rPr lang="en-US" sz="1600" dirty="0" err="1">
                <a:solidFill>
                  <a:schemeClr val="bg1"/>
                </a:solidFill>
              </a:rPr>
              <a:t>rapgenius.com</a:t>
            </a:r>
            <a:r>
              <a:rPr lang="en-US" sz="1600" dirty="0">
                <a:solidFill>
                  <a:schemeClr val="bg1"/>
                </a:solidFill>
              </a:rPr>
              <a:t>/Marc-andreessen-why-andreessen-horowitz-is-investing-in-rap-genius-lyrics</a:t>
            </a:r>
          </a:p>
        </p:txBody>
      </p:sp>
    </p:spTree>
    <p:extLst>
      <p:ext uri="{BB962C8B-B14F-4D97-AF65-F5344CB8AC3E}">
        <p14:creationId xmlns:p14="http://schemas.microsoft.com/office/powerpoint/2010/main" val="42717652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
          <p:cNvGrpSpPr>
            <a:grpSpLocks/>
          </p:cNvGrpSpPr>
          <p:nvPr/>
        </p:nvGrpSpPr>
        <p:grpSpPr bwMode="auto">
          <a:xfrm>
            <a:off x="1008183" y="990600"/>
            <a:ext cx="6840417" cy="4714875"/>
            <a:chOff x="885049" y="1146951"/>
            <a:chExt cx="10593493" cy="7387449"/>
          </a:xfrm>
        </p:grpSpPr>
        <p:pic>
          <p:nvPicPr>
            <p:cNvPr id="30723" name="Picture 2" descr="Reframe I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96" y="4673600"/>
              <a:ext cx="2032000" cy="100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Kutano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182" y="3533424"/>
              <a:ext cx="2032000" cy="4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descr="http://www.socialmedia.biz/wp-content/uploads/2009/12/NewsTrus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846" y="4581032"/>
              <a:ext cx="3725333"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descr="http://clifmims.com/blog/wp-content/uploads/2009/03/diigo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1005" y="3282809"/>
              <a:ext cx="2682240" cy="12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4" descr="http://3.bp.blogspot.com/-PibvqSvcQxg/TZyYRbKGfLI/AAAAAAAAA8Q/xNjCX6Ajfu8/s1600/icorrec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009" y="6427894"/>
              <a:ext cx="3420533" cy="11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6" descr="http://www.smashingapps.com/wp-content/uploads/2008/07/awesome-highlight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9689" y="2284871"/>
              <a:ext cx="3359573" cy="59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8" descr="http://t0.gstatic.com/images?q=tbn:ANd9GcQ6s9dnM-DGJ_egeR7jk8WWKs8vwE9p9CxNE9tAPwBJMZggwTLr-oCRYGu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8242" y="7568072"/>
              <a:ext cx="2205848" cy="8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0" descr="http://ed.unc.edu/online_learning/third.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9467" y="6879450"/>
              <a:ext cx="2492587" cy="59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2" descr="http://www.crunchbase.com/assets/images/resized/0008/4062/84062v6-max-250x25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7885" y="1336605"/>
              <a:ext cx="3210560" cy="44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5067" y="1146951"/>
              <a:ext cx="2763520" cy="68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27" descr="http://tctechcrunch.files.wordpress.com/2010/06/marginiz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39859" y="1429175"/>
              <a:ext cx="2115537" cy="88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27112" y="5621867"/>
              <a:ext cx="984391" cy="98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32" descr="http://csteinberg.com/More%20Web%202.0/trailfir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90063" y="6068907"/>
              <a:ext cx="3061547" cy="12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36" descr="http://www.couchbase.com/sites/default/files/images/case-studies/subpage/shiftspace-logo.png?12988106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0294" y="2135858"/>
              <a:ext cx="1490133"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3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5049" y="4711984"/>
              <a:ext cx="2686756" cy="6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Picture 4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39394" y="3155273"/>
              <a:ext cx="1327573" cy="58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42" descr="http://i.i.com.com/cnwk.1d/i/bto/20080522/Annotate-log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96072" y="7640320"/>
              <a:ext cx="2709333" cy="8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2884158" y="5879068"/>
            <a:ext cx="2967479" cy="369332"/>
          </a:xfrm>
          <a:prstGeom prst="rect">
            <a:avLst/>
          </a:prstGeom>
        </p:spPr>
        <p:txBody>
          <a:bodyPr wrap="none">
            <a:spAutoFit/>
          </a:bodyPr>
          <a:lstStyle/>
          <a:p>
            <a:r>
              <a:rPr lang="en-US" dirty="0"/>
              <a:t>h</a:t>
            </a:r>
            <a:r>
              <a:rPr lang="en-US" dirty="0" smtClean="0"/>
              <a:t>ypothes.is/</a:t>
            </a:r>
            <a:r>
              <a:rPr lang="en-US" dirty="0" err="1" smtClean="0">
                <a:solidFill>
                  <a:srgbClr val="7F7F7F"/>
                </a:solidFill>
              </a:rPr>
              <a:t>historicalprojects</a:t>
            </a:r>
            <a:endParaRPr lang="en-US" dirty="0">
              <a:solidFill>
                <a:srgbClr val="7F7F7F"/>
              </a:solidFill>
            </a:endParaRPr>
          </a:p>
        </p:txBody>
      </p:sp>
    </p:spTree>
    <p:extLst>
      <p:ext uri="{BB962C8B-B14F-4D97-AF65-F5344CB8AC3E}">
        <p14:creationId xmlns:p14="http://schemas.microsoft.com/office/powerpoint/2010/main" val="27628369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_2_19_13_6_22_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188" y="293421"/>
            <a:ext cx="1034083" cy="612546"/>
          </a:xfrm>
          <a:prstGeom prst="rect">
            <a:avLst/>
          </a:prstGeom>
        </p:spPr>
      </p:pic>
      <p:sp>
        <p:nvSpPr>
          <p:cNvPr id="32769" name="Title 1"/>
          <p:cNvSpPr>
            <a:spLocks noGrp="1"/>
          </p:cNvSpPr>
          <p:nvPr>
            <p:ph type="title"/>
          </p:nvPr>
        </p:nvSpPr>
        <p:spPr/>
        <p:txBody>
          <a:bodyPr/>
          <a:lstStyle/>
          <a:p>
            <a:pPr eaLnBrk="1" hangingPunct="1"/>
            <a:r>
              <a:rPr lang="en-US" dirty="0"/>
              <a:t>Why </a:t>
            </a:r>
            <a:r>
              <a:rPr lang="en-US" dirty="0" smtClean="0"/>
              <a:t>we don’t have this.</a:t>
            </a:r>
            <a:endParaRPr lang="en-US" dirty="0"/>
          </a:p>
        </p:txBody>
      </p:sp>
      <p:sp>
        <p:nvSpPr>
          <p:cNvPr id="32770" name="Content Placeholder 2"/>
          <p:cNvSpPr>
            <a:spLocks noGrp="1"/>
          </p:cNvSpPr>
          <p:nvPr>
            <p:ph idx="1"/>
          </p:nvPr>
        </p:nvSpPr>
        <p:spPr>
          <a:xfrm>
            <a:off x="1151122" y="1774593"/>
            <a:ext cx="7142067" cy="4525963"/>
          </a:xfrm>
        </p:spPr>
        <p:txBody>
          <a:bodyPr>
            <a:normAutofit/>
          </a:bodyPr>
          <a:lstStyle/>
          <a:p>
            <a:pPr eaLnBrk="1" hangingPunct="1"/>
            <a:r>
              <a:rPr lang="en-US" dirty="0"/>
              <a:t>No </a:t>
            </a:r>
            <a:r>
              <a:rPr lang="en-US" dirty="0" smtClean="0"/>
              <a:t>peer</a:t>
            </a:r>
            <a:r>
              <a:rPr lang="en-US" dirty="0"/>
              <a:t>-review </a:t>
            </a:r>
            <a:r>
              <a:rPr lang="en-US" dirty="0" smtClean="0"/>
              <a:t>model.</a:t>
            </a:r>
            <a:endParaRPr lang="en-US" dirty="0"/>
          </a:p>
          <a:p>
            <a:pPr eaLnBrk="1" hangingPunct="1"/>
            <a:r>
              <a:rPr lang="en-US" dirty="0"/>
              <a:t>Not annotation </a:t>
            </a:r>
            <a:r>
              <a:rPr lang="en-US" dirty="0" smtClean="0"/>
              <a:t>based.</a:t>
            </a:r>
            <a:endParaRPr lang="en-US" dirty="0"/>
          </a:p>
          <a:p>
            <a:pPr eaLnBrk="1" hangingPunct="1"/>
            <a:r>
              <a:rPr lang="en-US" dirty="0"/>
              <a:t>No way to link </a:t>
            </a:r>
            <a:r>
              <a:rPr lang="en-US" dirty="0" smtClean="0"/>
              <a:t>inside things.</a:t>
            </a:r>
            <a:endParaRPr lang="en-US" dirty="0"/>
          </a:p>
          <a:p>
            <a:pPr eaLnBrk="1" hangingPunct="1"/>
            <a:r>
              <a:rPr lang="en-US" dirty="0" smtClean="0"/>
              <a:t>No cold </a:t>
            </a:r>
            <a:r>
              <a:rPr lang="en-US" dirty="0"/>
              <a:t>start </a:t>
            </a:r>
            <a:r>
              <a:rPr lang="en-US" dirty="0" smtClean="0"/>
              <a:t>strategy.</a:t>
            </a:r>
            <a:endParaRPr lang="en-US" dirty="0"/>
          </a:p>
          <a:p>
            <a:pPr eaLnBrk="1" hangingPunct="1"/>
            <a:r>
              <a:rPr lang="en-US" dirty="0" smtClean="0"/>
              <a:t>Not open, not interoperable. </a:t>
            </a:r>
          </a:p>
          <a:p>
            <a:pPr eaLnBrk="1" hangingPunct="1"/>
            <a:r>
              <a:rPr lang="en-US" dirty="0" smtClean="0"/>
              <a:t>Poor design.</a:t>
            </a:r>
          </a:p>
          <a:p>
            <a:pPr eaLnBrk="1" hangingPunct="1"/>
            <a:r>
              <a:rPr lang="en-US" dirty="0" smtClean="0"/>
              <a:t>Short term thinking.</a:t>
            </a:r>
            <a:endParaRPr lang="en-US" dirty="0"/>
          </a:p>
        </p:txBody>
      </p:sp>
    </p:spTree>
    <p:extLst>
      <p:ext uri="{BB962C8B-B14F-4D97-AF65-F5344CB8AC3E}">
        <p14:creationId xmlns:p14="http://schemas.microsoft.com/office/powerpoint/2010/main" val="28316237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441700" y="2316385"/>
            <a:ext cx="4686300" cy="4152899"/>
          </a:xfrm>
        </p:spPr>
        <p:txBody>
          <a:bodyPr anchor="t"/>
          <a:lstStyle/>
          <a:p>
            <a:pPr algn="l"/>
            <a:r>
              <a:rPr lang="en-US" sz="2800" dirty="0" smtClean="0">
                <a:solidFill>
                  <a:srgbClr val="595959"/>
                </a:solidFill>
              </a:rPr>
              <a:t>A non-profit project to </a:t>
            </a:r>
            <a:r>
              <a:rPr lang="en-US" sz="2800" dirty="0">
                <a:solidFill>
                  <a:srgbClr val="595959"/>
                </a:solidFill>
              </a:rPr>
              <a:t>enable </a:t>
            </a:r>
            <a:r>
              <a:rPr lang="en-US" sz="2800" dirty="0" smtClean="0">
                <a:solidFill>
                  <a:srgbClr val="595959"/>
                </a:solidFill>
              </a:rPr>
              <a:t>community </a:t>
            </a:r>
            <a:r>
              <a:rPr lang="en-US" sz="2800" dirty="0">
                <a:solidFill>
                  <a:srgbClr val="595959"/>
                </a:solidFill>
              </a:rPr>
              <a:t>moderated annotation of </a:t>
            </a:r>
            <a:r>
              <a:rPr lang="en-US" sz="2800" dirty="0" smtClean="0">
                <a:solidFill>
                  <a:srgbClr val="595959"/>
                </a:solidFill>
              </a:rPr>
              <a:t>the world’s knowledge.</a:t>
            </a:r>
            <a:br>
              <a:rPr lang="en-US" sz="2800" dirty="0" smtClean="0">
                <a:solidFill>
                  <a:srgbClr val="595959"/>
                </a:solidFill>
              </a:rPr>
            </a:br>
            <a:r>
              <a:rPr lang="en-US" sz="2800" dirty="0">
                <a:solidFill>
                  <a:srgbClr val="595959"/>
                </a:solidFill>
              </a:rPr>
              <a:t/>
            </a:r>
            <a:br>
              <a:rPr lang="en-US" sz="2800" dirty="0">
                <a:solidFill>
                  <a:srgbClr val="595959"/>
                </a:solidFill>
              </a:rPr>
            </a:br>
            <a:endParaRPr lang="en-US" sz="2800" dirty="0">
              <a:solidFill>
                <a:srgbClr val="595959"/>
              </a:solidFill>
            </a:endParaRPr>
          </a:p>
        </p:txBody>
      </p:sp>
      <p:pic>
        <p:nvPicPr>
          <p:cNvPr id="4" name="Picture 3" descr="hypothelogo_l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2367184"/>
            <a:ext cx="1440340" cy="2059686"/>
          </a:xfrm>
          <a:prstGeom prst="rect">
            <a:avLst/>
          </a:prstGeom>
        </p:spPr>
      </p:pic>
    </p:spTree>
    <p:extLst>
      <p:ext uri="{BB962C8B-B14F-4D97-AF65-F5344CB8AC3E}">
        <p14:creationId xmlns:p14="http://schemas.microsoft.com/office/powerpoint/2010/main" val="9555154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33625" y="661194"/>
            <a:ext cx="5066481" cy="5066482"/>
            <a:chOff x="2184425" y="661194"/>
            <a:chExt cx="5066481" cy="5066482"/>
          </a:xfrm>
        </p:grpSpPr>
        <p:pic>
          <p:nvPicPr>
            <p:cNvPr id="3686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4591">
              <a:off x="2895452" y="1369988"/>
              <a:ext cx="3646661" cy="364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 descr="scro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6953" y="2947194"/>
              <a:ext cx="857250"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arrow shor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4425" y="661194"/>
              <a:ext cx="5066481" cy="506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6" name="Title 1"/>
          <p:cNvSpPr>
            <a:spLocks noGrp="1"/>
          </p:cNvSpPr>
          <p:nvPr>
            <p:ph type="title"/>
          </p:nvPr>
        </p:nvSpPr>
        <p:spPr/>
        <p:txBody>
          <a:bodyPr/>
          <a:lstStyle/>
          <a:p>
            <a:pPr eaLnBrk="1" hangingPunct="1"/>
            <a:r>
              <a:rPr lang="en-US" sz="4600" dirty="0" smtClean="0">
                <a:solidFill>
                  <a:srgbClr val="595959"/>
                </a:solidFill>
                <a:latin typeface="Gill Sans" charset="0"/>
              </a:rPr>
              <a:t>An annotation</a:t>
            </a:r>
            <a:endParaRPr lang="en-US" sz="4600" dirty="0">
              <a:solidFill>
                <a:srgbClr val="595959"/>
              </a:solidFill>
              <a:latin typeface="Gill Sans" charset="0"/>
            </a:endParaRPr>
          </a:p>
        </p:txBody>
      </p:sp>
      <p:sp>
        <p:nvSpPr>
          <p:cNvPr id="2" name="TextBox 1"/>
          <p:cNvSpPr txBox="1"/>
          <p:nvPr/>
        </p:nvSpPr>
        <p:spPr>
          <a:xfrm>
            <a:off x="6122578" y="3977518"/>
            <a:ext cx="753857" cy="369332"/>
          </a:xfrm>
          <a:prstGeom prst="rect">
            <a:avLst/>
          </a:prstGeom>
          <a:noFill/>
        </p:spPr>
        <p:txBody>
          <a:bodyPr wrap="none" rtlCol="0">
            <a:spAutoFit/>
          </a:bodyPr>
          <a:lstStyle/>
          <a:p>
            <a:r>
              <a:rPr lang="en-US" dirty="0" smtClean="0"/>
              <a:t>target</a:t>
            </a:r>
            <a:endParaRPr lang="en-US" dirty="0"/>
          </a:p>
        </p:txBody>
      </p:sp>
      <p:sp>
        <p:nvSpPr>
          <p:cNvPr id="7" name="TextBox 6"/>
          <p:cNvSpPr txBox="1"/>
          <p:nvPr/>
        </p:nvSpPr>
        <p:spPr>
          <a:xfrm>
            <a:off x="2352325" y="3986810"/>
            <a:ext cx="915635" cy="369332"/>
          </a:xfrm>
          <a:prstGeom prst="rect">
            <a:avLst/>
          </a:prstGeom>
          <a:noFill/>
        </p:spPr>
        <p:txBody>
          <a:bodyPr wrap="none" rtlCol="0">
            <a:spAutoFit/>
          </a:bodyPr>
          <a:lstStyle/>
          <a:p>
            <a:r>
              <a:rPr lang="en-US" dirty="0" smtClean="0"/>
              <a:t>address</a:t>
            </a:r>
            <a:endParaRPr lang="en-US" dirty="0"/>
          </a:p>
        </p:txBody>
      </p:sp>
      <p:sp>
        <p:nvSpPr>
          <p:cNvPr id="8" name="TextBox 7"/>
          <p:cNvSpPr txBox="1"/>
          <p:nvPr/>
        </p:nvSpPr>
        <p:spPr>
          <a:xfrm>
            <a:off x="4146153" y="3986810"/>
            <a:ext cx="927545" cy="369332"/>
          </a:xfrm>
          <a:prstGeom prst="rect">
            <a:avLst/>
          </a:prstGeom>
          <a:noFill/>
        </p:spPr>
        <p:txBody>
          <a:bodyPr wrap="none" rtlCol="0">
            <a:spAutoFit/>
          </a:bodyPr>
          <a:lstStyle/>
          <a:p>
            <a:r>
              <a:rPr lang="en-US" dirty="0" smtClean="0"/>
              <a:t>payload</a:t>
            </a:r>
            <a:endParaRPr lang="en-US" dirty="0"/>
          </a:p>
        </p:txBody>
      </p:sp>
    </p:spTree>
    <p:extLst>
      <p:ext uri="{BB962C8B-B14F-4D97-AF65-F5344CB8AC3E}">
        <p14:creationId xmlns:p14="http://schemas.microsoft.com/office/powerpoint/2010/main" val="8918067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janeaustensworld.files.wordpress.com/2011/07/isaac_newton-margina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098" y="1371824"/>
            <a:ext cx="4761756" cy="43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1947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http://janeaustensworld.files.wordpress.com/2011/07/isaac_newton-margina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098" y="1371824"/>
            <a:ext cx="4761756" cy="43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2"/>
          <p:cNvSpPr txBox="1">
            <a:spLocks noChangeArrowheads="1"/>
          </p:cNvSpPr>
          <p:nvPr/>
        </p:nvSpPr>
        <p:spPr bwMode="auto">
          <a:xfrm>
            <a:off x="362347" y="1276352"/>
            <a:ext cx="2147590" cy="126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500" dirty="0">
                <a:solidFill>
                  <a:schemeClr val="tx1"/>
                </a:solidFill>
                <a:latin typeface="Calibri" charset="0"/>
                <a:ea typeface="ＭＳ Ｐゴシック" charset="0"/>
                <a:cs typeface="ＭＳ Ｐゴシック" charset="0"/>
              </a:rPr>
              <a:t>target</a:t>
            </a:r>
          </a:p>
          <a:p>
            <a:pPr eaLnBrk="1" hangingPunct="1"/>
            <a:r>
              <a:rPr lang="en-US" sz="2500" dirty="0">
                <a:solidFill>
                  <a:schemeClr val="tx1"/>
                </a:solidFill>
                <a:latin typeface="Calibri" charset="0"/>
                <a:ea typeface="ＭＳ Ｐゴシック" charset="0"/>
                <a:cs typeface="ＭＳ Ｐゴシック" charset="0"/>
              </a:rPr>
              <a:t>(</a:t>
            </a:r>
            <a:r>
              <a:rPr lang="en-US" sz="2500" u="sng" dirty="0">
                <a:solidFill>
                  <a:schemeClr val="tx1"/>
                </a:solidFill>
                <a:latin typeface="Calibri" charset="0"/>
                <a:ea typeface="ＭＳ Ｐゴシック" charset="0"/>
                <a:cs typeface="ＭＳ Ｐゴシック" charset="0"/>
              </a:rPr>
              <a:t>specific location</a:t>
            </a:r>
            <a:r>
              <a:rPr lang="en-US" sz="2500" dirty="0">
                <a:solidFill>
                  <a:schemeClr val="tx1"/>
                </a:solidFill>
                <a:latin typeface="Calibri" charset="0"/>
                <a:ea typeface="ＭＳ Ｐゴシック" charset="0"/>
                <a:cs typeface="ＭＳ Ｐゴシック" charset="0"/>
              </a:rPr>
              <a:t>)</a:t>
            </a:r>
          </a:p>
        </p:txBody>
      </p:sp>
      <p:cxnSp>
        <p:nvCxnSpPr>
          <p:cNvPr id="7" name="Straight Arrow Connector 6"/>
          <p:cNvCxnSpPr/>
          <p:nvPr/>
        </p:nvCxnSpPr>
        <p:spPr>
          <a:xfrm>
            <a:off x="1571625" y="2035969"/>
            <a:ext cx="427509" cy="3147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40" name="TextBox 8"/>
          <p:cNvSpPr txBox="1">
            <a:spLocks noChangeArrowheads="1"/>
          </p:cNvSpPr>
          <p:nvPr/>
        </p:nvSpPr>
        <p:spPr bwMode="auto">
          <a:xfrm>
            <a:off x="7563445" y="1821656"/>
            <a:ext cx="1228949"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500">
                <a:solidFill>
                  <a:schemeClr val="tx1"/>
                </a:solidFill>
                <a:latin typeface="Calibri" charset="0"/>
                <a:ea typeface="ＭＳ Ｐゴシック" charset="0"/>
                <a:cs typeface="ＭＳ Ｐゴシック" charset="0"/>
              </a:rPr>
              <a:t>payload</a:t>
            </a:r>
          </a:p>
        </p:txBody>
      </p:sp>
      <p:cxnSp>
        <p:nvCxnSpPr>
          <p:cNvPr id="10" name="Straight Arrow Connector 9"/>
          <p:cNvCxnSpPr/>
          <p:nvPr/>
        </p:nvCxnSpPr>
        <p:spPr>
          <a:xfrm flipH="1">
            <a:off x="6553275" y="2350740"/>
            <a:ext cx="990079" cy="6206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9832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44591">
            <a:off x="2895452" y="1458888"/>
            <a:ext cx="3646661" cy="364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p:cNvSpPr>
            <a:spLocks noGrp="1"/>
          </p:cNvSpPr>
          <p:nvPr>
            <p:ph type="title"/>
          </p:nvPr>
        </p:nvSpPr>
        <p:spPr/>
        <p:txBody>
          <a:bodyPr>
            <a:normAutofit/>
          </a:bodyPr>
          <a:lstStyle/>
          <a:p>
            <a:r>
              <a:rPr lang="en-US" sz="4000" dirty="0">
                <a:solidFill>
                  <a:srgbClr val="595959"/>
                </a:solidFill>
                <a:latin typeface="Gill Sans" charset="0"/>
              </a:rPr>
              <a:t>D</a:t>
            </a:r>
            <a:r>
              <a:rPr lang="en-US" sz="4000" dirty="0" smtClean="0">
                <a:solidFill>
                  <a:srgbClr val="595959"/>
                </a:solidFill>
                <a:latin typeface="Gill Sans" charset="0"/>
              </a:rPr>
              <a:t>igital annotations are addressable</a:t>
            </a:r>
            <a:endParaRPr lang="en-US" sz="4000" dirty="0">
              <a:solidFill>
                <a:srgbClr val="595959"/>
              </a:solidFill>
              <a:latin typeface="Gill Sans" charset="0"/>
            </a:endParaRPr>
          </a:p>
        </p:txBody>
      </p:sp>
      <p:pic>
        <p:nvPicPr>
          <p:cNvPr id="45059" name="Picture 1" descr="scro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6953" y="3036094"/>
            <a:ext cx="857250"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arrow sho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4425" y="750094"/>
            <a:ext cx="5066481" cy="506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p:cNvSpPr txBox="1">
            <a:spLocks noChangeArrowheads="1"/>
          </p:cNvSpPr>
          <p:nvPr/>
        </p:nvSpPr>
        <p:spPr bwMode="auto">
          <a:xfrm>
            <a:off x="2263676" y="4393406"/>
            <a:ext cx="4246737" cy="72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dirty="0" smtClean="0">
                <a:solidFill>
                  <a:srgbClr val="595959"/>
                </a:solidFill>
              </a:rPr>
              <a:t>http://domain/path</a:t>
            </a:r>
            <a:endParaRPr lang="en-US" dirty="0">
              <a:solidFill>
                <a:srgbClr val="595959"/>
              </a:solidFill>
            </a:endParaRPr>
          </a:p>
        </p:txBody>
      </p:sp>
      <p:cxnSp>
        <p:nvCxnSpPr>
          <p:cNvPr id="8" name="Straight Arrow Connector 7"/>
          <p:cNvCxnSpPr/>
          <p:nvPr/>
        </p:nvCxnSpPr>
        <p:spPr>
          <a:xfrm flipV="1">
            <a:off x="2536032" y="3643313"/>
            <a:ext cx="481087" cy="7791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1636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393172"/>
            <a:ext cx="8229600" cy="1143000"/>
          </a:xfrm>
        </p:spPr>
        <p:txBody>
          <a:bodyPr/>
          <a:lstStyle/>
          <a:p>
            <a:endParaRPr lang="en-US"/>
          </a:p>
        </p:txBody>
      </p:sp>
      <p:pic>
        <p:nvPicPr>
          <p:cNvPr id="5" name="Picture 4"/>
          <p:cNvPicPr>
            <a:picLocks noChangeAspect="1"/>
          </p:cNvPicPr>
          <p:nvPr/>
        </p:nvPicPr>
        <p:blipFill>
          <a:blip r:embed="rId3"/>
          <a:stretch>
            <a:fillRect/>
          </a:stretch>
        </p:blipFill>
        <p:spPr>
          <a:xfrm>
            <a:off x="-1019849" y="-186267"/>
            <a:ext cx="11440783" cy="7044268"/>
          </a:xfrm>
          <a:prstGeom prst="rect">
            <a:avLst/>
          </a:prstGeom>
        </p:spPr>
      </p:pic>
      <p:sp>
        <p:nvSpPr>
          <p:cNvPr id="3" name="TextBox 2"/>
          <p:cNvSpPr txBox="1"/>
          <p:nvPr/>
        </p:nvSpPr>
        <p:spPr>
          <a:xfrm>
            <a:off x="3835400" y="6197600"/>
            <a:ext cx="5435928" cy="523220"/>
          </a:xfrm>
          <a:prstGeom prst="rect">
            <a:avLst/>
          </a:prstGeom>
          <a:noFill/>
        </p:spPr>
        <p:txBody>
          <a:bodyPr wrap="none" rtlCol="0">
            <a:spAutoFit/>
          </a:bodyPr>
          <a:lstStyle/>
          <a:p>
            <a:r>
              <a:rPr lang="en-US" sz="2800" b="1" dirty="0">
                <a:solidFill>
                  <a:schemeClr val="bg1"/>
                </a:solidFill>
              </a:rPr>
              <a:t>The Free Universal Construction Kit</a:t>
            </a:r>
          </a:p>
        </p:txBody>
      </p:sp>
    </p:spTree>
    <p:extLst>
      <p:ext uri="{BB962C8B-B14F-4D97-AF65-F5344CB8AC3E}">
        <p14:creationId xmlns:p14="http://schemas.microsoft.com/office/powerpoint/2010/main" val="42768051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0"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2" name="Rectangle 1"/>
          <p:cNvSpPr/>
          <p:nvPr/>
        </p:nvSpPr>
        <p:spPr>
          <a:xfrm>
            <a:off x="1837283"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8" name="Straight Arrow Connector 7"/>
          <p:cNvCxnSpPr/>
          <p:nvPr/>
        </p:nvCxnSpPr>
        <p:spPr>
          <a:xfrm flipH="1" flipV="1">
            <a:off x="3504902" y="2471291"/>
            <a:ext cx="2514824" cy="8226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48549" y="3293939"/>
            <a:ext cx="380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33" name="Title 2"/>
          <p:cNvSpPr>
            <a:spLocks noGrp="1"/>
          </p:cNvSpPr>
          <p:nvPr>
            <p:ph type="title"/>
          </p:nvPr>
        </p:nvSpPr>
        <p:spPr/>
        <p:txBody>
          <a:bodyPr/>
          <a:lstStyle/>
          <a:p>
            <a:pPr eaLnBrk="1" hangingPunct="1"/>
            <a:r>
              <a:rPr lang="en-US" dirty="0"/>
              <a:t>Now</a:t>
            </a:r>
          </a:p>
        </p:txBody>
      </p:sp>
    </p:spTree>
    <p:extLst>
      <p:ext uri="{BB962C8B-B14F-4D97-AF65-F5344CB8AC3E}">
        <p14:creationId xmlns:p14="http://schemas.microsoft.com/office/powerpoint/2010/main" val="15990062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632877"/>
            <a:ext cx="7772400" cy="1470025"/>
          </a:xfrm>
        </p:spPr>
        <p:txBody>
          <a:bodyPr/>
          <a:lstStyle/>
          <a:p>
            <a:r>
              <a:rPr lang="en-US" dirty="0" smtClean="0"/>
              <a:t>All knowledge, annotated.</a:t>
            </a:r>
            <a:endParaRPr lang="en-US" dirty="0"/>
          </a:p>
        </p:txBody>
      </p:sp>
    </p:spTree>
    <p:extLst>
      <p:ext uri="{BB962C8B-B14F-4D97-AF65-F5344CB8AC3E}">
        <p14:creationId xmlns:p14="http://schemas.microsoft.com/office/powerpoint/2010/main" val="1508065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0"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2" name="Rectangle 1"/>
          <p:cNvSpPr/>
          <p:nvPr/>
        </p:nvSpPr>
        <p:spPr>
          <a:xfrm>
            <a:off x="1837283"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5" name="Rectangle 4"/>
          <p:cNvSpPr/>
          <p:nvPr/>
        </p:nvSpPr>
        <p:spPr>
          <a:xfrm>
            <a:off x="3512716" y="3048373"/>
            <a:ext cx="467692" cy="490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6" name="Straight Arrow Connector 5"/>
          <p:cNvCxnSpPr/>
          <p:nvPr/>
        </p:nvCxnSpPr>
        <p:spPr>
          <a:xfrm flipH="1" flipV="1">
            <a:off x="2845222" y="3057302"/>
            <a:ext cx="667494" cy="2131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7177" y="281954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7178" y="2971354"/>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62549" y="3293939"/>
            <a:ext cx="205717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184" name="TextBox 10"/>
          <p:cNvSpPr txBox="1">
            <a:spLocks noChangeArrowheads="1"/>
          </p:cNvSpPr>
          <p:nvPr/>
        </p:nvSpPr>
        <p:spPr bwMode="auto">
          <a:xfrm>
            <a:off x="5992937" y="1831703"/>
            <a:ext cx="1014635" cy="3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Blog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B</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cxnSp>
        <p:nvCxnSpPr>
          <p:cNvPr id="12" name="Straight Connector 11"/>
          <p:cNvCxnSpPr/>
          <p:nvPr/>
        </p:nvCxnSpPr>
        <p:spPr>
          <a:xfrm>
            <a:off x="6248549" y="3293939"/>
            <a:ext cx="380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186" name="TextBox 12"/>
          <p:cNvSpPr txBox="1">
            <a:spLocks noChangeArrowheads="1"/>
          </p:cNvSpPr>
          <p:nvPr/>
        </p:nvSpPr>
        <p:spPr bwMode="auto">
          <a:xfrm>
            <a:off x="1784822" y="1850678"/>
            <a:ext cx="1603995" cy="3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Document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A</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sp>
        <p:nvSpPr>
          <p:cNvPr id="13" name="Title 2"/>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r>
              <a:rPr lang="en-US" dirty="0" smtClean="0"/>
              <a:t>Coming Soon</a:t>
            </a:r>
            <a:endParaRPr lang="en-US" dirty="0"/>
          </a:p>
        </p:txBody>
      </p:sp>
    </p:spTree>
    <p:extLst>
      <p:ext uri="{BB962C8B-B14F-4D97-AF65-F5344CB8AC3E}">
        <p14:creationId xmlns:p14="http://schemas.microsoft.com/office/powerpoint/2010/main" val="25639388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0"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2" name="Rectangle 1"/>
          <p:cNvSpPr/>
          <p:nvPr/>
        </p:nvSpPr>
        <p:spPr>
          <a:xfrm>
            <a:off x="1837283"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5" name="Rectangle 4"/>
          <p:cNvSpPr/>
          <p:nvPr/>
        </p:nvSpPr>
        <p:spPr>
          <a:xfrm>
            <a:off x="3512716" y="3048373"/>
            <a:ext cx="467692" cy="490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6" name="Straight Arrow Connector 5"/>
          <p:cNvCxnSpPr/>
          <p:nvPr/>
        </p:nvCxnSpPr>
        <p:spPr>
          <a:xfrm flipH="1" flipV="1">
            <a:off x="2845222" y="3057302"/>
            <a:ext cx="667494" cy="2131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7177" y="281954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7178" y="2971354"/>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62549" y="3293939"/>
            <a:ext cx="205717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232" name="TextBox 10"/>
          <p:cNvSpPr txBox="1">
            <a:spLocks noChangeArrowheads="1"/>
          </p:cNvSpPr>
          <p:nvPr/>
        </p:nvSpPr>
        <p:spPr bwMode="auto">
          <a:xfrm>
            <a:off x="5992937" y="1831703"/>
            <a:ext cx="1014635" cy="3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Blog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B</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cxnSp>
        <p:nvCxnSpPr>
          <p:cNvPr id="12" name="Straight Connector 11"/>
          <p:cNvCxnSpPr/>
          <p:nvPr/>
        </p:nvCxnSpPr>
        <p:spPr>
          <a:xfrm>
            <a:off x="6248549" y="3293939"/>
            <a:ext cx="380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12716" y="3700240"/>
            <a:ext cx="467692" cy="4911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14" name="Straight Arrow Connector 13"/>
          <p:cNvCxnSpPr/>
          <p:nvPr/>
        </p:nvCxnSpPr>
        <p:spPr>
          <a:xfrm flipH="1" flipV="1">
            <a:off x="2666629" y="3462486"/>
            <a:ext cx="846088" cy="4598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62549" y="3692426"/>
            <a:ext cx="2057177" cy="2544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10098" y="3353098"/>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95629" y="3581921"/>
            <a:ext cx="381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239" name="TextBox 16"/>
          <p:cNvSpPr txBox="1">
            <a:spLocks noChangeArrowheads="1"/>
          </p:cNvSpPr>
          <p:nvPr/>
        </p:nvSpPr>
        <p:spPr bwMode="auto">
          <a:xfrm>
            <a:off x="1784822" y="1850678"/>
            <a:ext cx="1603995" cy="3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Document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A</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243177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0"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2" name="Rectangle 1"/>
          <p:cNvSpPr/>
          <p:nvPr/>
        </p:nvSpPr>
        <p:spPr>
          <a:xfrm>
            <a:off x="1837283" y="2471291"/>
            <a:ext cx="1523628" cy="1981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5" name="Rectangle 4"/>
          <p:cNvSpPr/>
          <p:nvPr/>
        </p:nvSpPr>
        <p:spPr>
          <a:xfrm>
            <a:off x="3512716" y="3048373"/>
            <a:ext cx="467692" cy="490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6" name="Straight Arrow Connector 5"/>
          <p:cNvCxnSpPr/>
          <p:nvPr/>
        </p:nvCxnSpPr>
        <p:spPr>
          <a:xfrm flipH="1" flipV="1">
            <a:off x="2845222" y="3057302"/>
            <a:ext cx="667494" cy="2131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7177" y="281954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7178" y="2971354"/>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62549" y="3293939"/>
            <a:ext cx="205717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280" name="TextBox 10"/>
          <p:cNvSpPr txBox="1">
            <a:spLocks noChangeArrowheads="1"/>
          </p:cNvSpPr>
          <p:nvPr/>
        </p:nvSpPr>
        <p:spPr bwMode="auto">
          <a:xfrm>
            <a:off x="5992937" y="1831703"/>
            <a:ext cx="1014635" cy="3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Blog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B</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cxnSp>
        <p:nvCxnSpPr>
          <p:cNvPr id="12" name="Straight Connector 11"/>
          <p:cNvCxnSpPr/>
          <p:nvPr/>
        </p:nvCxnSpPr>
        <p:spPr>
          <a:xfrm>
            <a:off x="6248549" y="3293939"/>
            <a:ext cx="380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12716" y="3700240"/>
            <a:ext cx="467692" cy="4911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14" name="Straight Arrow Connector 13"/>
          <p:cNvCxnSpPr/>
          <p:nvPr/>
        </p:nvCxnSpPr>
        <p:spPr>
          <a:xfrm flipH="1" flipV="1">
            <a:off x="2666629" y="3462486"/>
            <a:ext cx="846088" cy="4598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62549" y="3692426"/>
            <a:ext cx="2057177" cy="2544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10098" y="3353098"/>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95629" y="3581921"/>
            <a:ext cx="381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642197" y="4267275"/>
            <a:ext cx="464344" cy="490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18" name="Straight Arrow Connector 17"/>
          <p:cNvCxnSpPr/>
          <p:nvPr/>
        </p:nvCxnSpPr>
        <p:spPr>
          <a:xfrm flipH="1" flipV="1">
            <a:off x="2210098" y="4027290"/>
            <a:ext cx="1432099" cy="4621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090914" y="4027289"/>
            <a:ext cx="2057176" cy="4855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47892" y="3939109"/>
            <a:ext cx="381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57178" y="3921249"/>
            <a:ext cx="304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292" name="TextBox 22"/>
          <p:cNvSpPr txBox="1">
            <a:spLocks noChangeArrowheads="1"/>
          </p:cNvSpPr>
          <p:nvPr/>
        </p:nvSpPr>
        <p:spPr bwMode="auto">
          <a:xfrm>
            <a:off x="1784822" y="1850678"/>
            <a:ext cx="1603995" cy="3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Document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A</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863126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s://encrypted-tbn1.google.com/images?q=tbn:ANd9GcSDV-YkfLRzxNCAkEERlJUegirc-Nf9lg8OGx_8TTfHJsHs-HN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035" y="2240236"/>
            <a:ext cx="688702" cy="233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715000" y="2469059"/>
            <a:ext cx="1523628" cy="19801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5" name="Rectangle 4"/>
          <p:cNvSpPr/>
          <p:nvPr/>
        </p:nvSpPr>
        <p:spPr>
          <a:xfrm>
            <a:off x="3512716" y="2819549"/>
            <a:ext cx="467692" cy="4900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6" name="Straight Arrow Connector 5"/>
          <p:cNvCxnSpPr>
            <a:stCxn id="5" idx="1"/>
          </p:cNvCxnSpPr>
          <p:nvPr/>
        </p:nvCxnSpPr>
        <p:spPr>
          <a:xfrm flipH="1" flipV="1">
            <a:off x="2845222" y="3056186"/>
            <a:ext cx="667494" cy="78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62549" y="3048372"/>
            <a:ext cx="205717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326" name="TextBox 10"/>
          <p:cNvSpPr txBox="1">
            <a:spLocks noChangeArrowheads="1"/>
          </p:cNvSpPr>
          <p:nvPr/>
        </p:nvSpPr>
        <p:spPr bwMode="auto">
          <a:xfrm>
            <a:off x="5992937" y="1828354"/>
            <a:ext cx="1014635" cy="3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Blog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B</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cxnSp>
        <p:nvCxnSpPr>
          <p:cNvPr id="12" name="Straight Connector 11"/>
          <p:cNvCxnSpPr/>
          <p:nvPr/>
        </p:nvCxnSpPr>
        <p:spPr>
          <a:xfrm>
            <a:off x="6248549" y="3048372"/>
            <a:ext cx="380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328" name="TextBox 3"/>
          <p:cNvSpPr txBox="1">
            <a:spLocks noChangeArrowheads="1"/>
          </p:cNvSpPr>
          <p:nvPr/>
        </p:nvSpPr>
        <p:spPr bwMode="auto">
          <a:xfrm>
            <a:off x="1571625" y="2909962"/>
            <a:ext cx="1020217"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a:solidFill>
                  <a:schemeClr val="tx1"/>
                </a:solidFill>
                <a:latin typeface="Calibri" charset="0"/>
                <a:ea typeface="ＭＳ Ｐゴシック" charset="0"/>
                <a:cs typeface="ＭＳ Ｐゴシック" charset="0"/>
              </a:rPr>
              <a:t>17m 32s</a:t>
            </a:r>
          </a:p>
        </p:txBody>
      </p:sp>
    </p:spTree>
    <p:extLst>
      <p:ext uri="{BB962C8B-B14F-4D97-AF65-F5344CB8AC3E}">
        <p14:creationId xmlns:p14="http://schemas.microsoft.com/office/powerpoint/2010/main" val="2455239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10" y="1173138"/>
            <a:ext cx="3357563" cy="268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715000" y="2469059"/>
            <a:ext cx="1523628" cy="19801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5" name="Rectangle 4"/>
          <p:cNvSpPr/>
          <p:nvPr/>
        </p:nvSpPr>
        <p:spPr>
          <a:xfrm>
            <a:off x="3512716" y="2819549"/>
            <a:ext cx="467692" cy="4900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6" name="Straight Arrow Connector 5"/>
          <p:cNvCxnSpPr>
            <a:stCxn id="5" idx="1"/>
          </p:cNvCxnSpPr>
          <p:nvPr/>
        </p:nvCxnSpPr>
        <p:spPr>
          <a:xfrm flipH="1" flipV="1">
            <a:off x="2845222" y="3056186"/>
            <a:ext cx="667494" cy="78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62549" y="3048372"/>
            <a:ext cx="205717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4" name="TextBox 10"/>
          <p:cNvSpPr txBox="1">
            <a:spLocks noChangeArrowheads="1"/>
          </p:cNvSpPr>
          <p:nvPr/>
        </p:nvSpPr>
        <p:spPr bwMode="auto">
          <a:xfrm>
            <a:off x="5992937" y="1828354"/>
            <a:ext cx="1014635" cy="3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solidFill>
                  <a:schemeClr val="tx1"/>
                </a:solidFill>
                <a:latin typeface="Calibri" charset="0"/>
                <a:ea typeface="ＭＳ Ｐゴシック" charset="0"/>
                <a:cs typeface="ＭＳ Ｐゴシック" charset="0"/>
              </a:rPr>
              <a:t>Blog </a:t>
            </a:r>
            <a:r>
              <a:rPr lang="ja-JP" altLang="en-US" sz="1800">
                <a:solidFill>
                  <a:schemeClr val="tx1"/>
                </a:solidFill>
                <a:latin typeface="Calibri" charset="0"/>
                <a:ea typeface="ＭＳ Ｐゴシック" charset="0"/>
                <a:cs typeface="ＭＳ Ｐゴシック" charset="0"/>
              </a:rPr>
              <a:t>“</a:t>
            </a:r>
            <a:r>
              <a:rPr lang="en-US" altLang="ja-JP" sz="1800">
                <a:solidFill>
                  <a:schemeClr val="tx1"/>
                </a:solidFill>
                <a:latin typeface="Calibri" charset="0"/>
                <a:ea typeface="ＭＳ Ｐゴシック" charset="0"/>
                <a:cs typeface="ＭＳ Ｐゴシック" charset="0"/>
              </a:rPr>
              <a:t>B</a:t>
            </a:r>
            <a:r>
              <a:rPr lang="ja-JP" altLang="en-US" sz="1800">
                <a:solidFill>
                  <a:schemeClr val="tx1"/>
                </a:solidFill>
                <a:latin typeface="Calibri" charset="0"/>
                <a:ea typeface="ＭＳ Ｐゴシック" charset="0"/>
                <a:cs typeface="ＭＳ Ｐゴシック" charset="0"/>
              </a:rPr>
              <a:t>”</a:t>
            </a:r>
            <a:endParaRPr lang="en-US" sz="1800">
              <a:solidFill>
                <a:schemeClr val="tx1"/>
              </a:solidFill>
              <a:latin typeface="Calibri" charset="0"/>
              <a:ea typeface="ＭＳ Ｐゴシック" charset="0"/>
              <a:cs typeface="ＭＳ Ｐゴシック" charset="0"/>
            </a:endParaRPr>
          </a:p>
        </p:txBody>
      </p:sp>
      <p:cxnSp>
        <p:nvCxnSpPr>
          <p:cNvPr id="12" name="Straight Connector 11"/>
          <p:cNvCxnSpPr/>
          <p:nvPr/>
        </p:nvCxnSpPr>
        <p:spPr>
          <a:xfrm>
            <a:off x="6248549" y="3048372"/>
            <a:ext cx="380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5253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normAutofit/>
          </a:bodyPr>
          <a:lstStyle/>
          <a:p>
            <a:r>
              <a:rPr lang="en-US" dirty="0" smtClean="0"/>
              <a:t>Selecting for quality</a:t>
            </a:r>
            <a:endParaRPr lang="en-US" dirty="0"/>
          </a:p>
        </p:txBody>
      </p:sp>
      <p:cxnSp>
        <p:nvCxnSpPr>
          <p:cNvPr id="17" name="Straight Connector 16"/>
          <p:cNvCxnSpPr/>
          <p:nvPr/>
        </p:nvCxnSpPr>
        <p:spPr>
          <a:xfrm flipH="1" flipV="1">
            <a:off x="3495829" y="3819503"/>
            <a:ext cx="1809461" cy="16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9"/>
          <p:cNvSpPr txBox="1">
            <a:spLocks noChangeArrowheads="1"/>
          </p:cNvSpPr>
          <p:nvPr/>
        </p:nvSpPr>
        <p:spPr bwMode="auto">
          <a:xfrm>
            <a:off x="2714580" y="4023615"/>
            <a:ext cx="1900237"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800" dirty="0" smtClean="0"/>
              <a:t>Obvious trolls</a:t>
            </a:r>
          </a:p>
        </p:txBody>
      </p:sp>
      <p:cxnSp>
        <p:nvCxnSpPr>
          <p:cNvPr id="19" name="Straight Connector 18"/>
          <p:cNvCxnSpPr/>
          <p:nvPr/>
        </p:nvCxnSpPr>
        <p:spPr>
          <a:xfrm flipV="1">
            <a:off x="4771890" y="2057400"/>
            <a:ext cx="0" cy="1600200"/>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459214" y="4392947"/>
            <a:ext cx="910638" cy="369332"/>
          </a:xfrm>
          <a:prstGeom prst="rect">
            <a:avLst/>
          </a:prstGeom>
          <a:noFill/>
          <a:ln>
            <a:noFill/>
          </a:ln>
        </p:spPr>
        <p:txBody>
          <a:bodyPr wrap="none" rtlCol="0">
            <a:spAutoFit/>
          </a:bodyPr>
          <a:lstStyle/>
          <a:p>
            <a:r>
              <a:rPr lang="en-US" sz="1800" dirty="0" smtClean="0"/>
              <a:t>Identity</a:t>
            </a:r>
            <a:endParaRPr lang="en-US" sz="1800" dirty="0"/>
          </a:p>
        </p:txBody>
      </p:sp>
      <p:sp>
        <p:nvSpPr>
          <p:cNvPr id="22" name="TextBox 3"/>
          <p:cNvSpPr txBox="1">
            <a:spLocks noChangeArrowheads="1"/>
          </p:cNvSpPr>
          <p:nvPr/>
        </p:nvSpPr>
        <p:spPr bwMode="auto">
          <a:xfrm>
            <a:off x="3933600" y="3152986"/>
            <a:ext cx="702799"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800" dirty="0" smtClean="0"/>
              <a:t>Voice</a:t>
            </a:r>
          </a:p>
        </p:txBody>
      </p:sp>
      <p:grpSp>
        <p:nvGrpSpPr>
          <p:cNvPr id="23" name="Group 56"/>
          <p:cNvGrpSpPr>
            <a:grpSpLocks/>
          </p:cNvGrpSpPr>
          <p:nvPr/>
        </p:nvGrpSpPr>
        <p:grpSpPr bwMode="auto">
          <a:xfrm>
            <a:off x="2181090" y="4167252"/>
            <a:ext cx="857538" cy="1090548"/>
            <a:chOff x="1151229" y="4717369"/>
            <a:chExt cx="857442" cy="1090309"/>
          </a:xfrm>
        </p:grpSpPr>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5069">
              <a:off x="1151229" y="4717369"/>
              <a:ext cx="796167" cy="79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1171622" y="5553818"/>
              <a:ext cx="837049" cy="253860"/>
            </a:xfrm>
            <a:prstGeom prst="rect">
              <a:avLst/>
            </a:prstGeom>
            <a:noFill/>
          </p:spPr>
          <p:txBody>
            <a:bodyPr wrap="square">
              <a:spAutoFit/>
            </a:bodyPr>
            <a:lstStyle/>
            <a:p>
              <a:pPr fontAlgn="auto">
                <a:spcBef>
                  <a:spcPts val="0"/>
                </a:spcBef>
                <a:spcAft>
                  <a:spcPts val="0"/>
                </a:spcAft>
                <a:defRPr/>
              </a:pPr>
              <a:r>
                <a:rPr lang="en-US" sz="1050" dirty="0" smtClean="0">
                  <a:solidFill>
                    <a:srgbClr val="000000"/>
                  </a:solidFill>
                  <a:latin typeface="Franklin Gothic Medium" pitchFamily="34" charset="0"/>
                  <a:ea typeface="+mn-ea"/>
                  <a:cs typeface="+mn-cs"/>
                </a:rPr>
                <a:t>SQUELCH</a:t>
              </a:r>
              <a:endParaRPr lang="en-US" sz="1050" dirty="0">
                <a:solidFill>
                  <a:srgbClr val="000000"/>
                </a:solidFill>
                <a:latin typeface="Franklin Gothic Medium" pitchFamily="34" charset="0"/>
                <a:ea typeface="+mn-ea"/>
                <a:cs typeface="+mn-cs"/>
              </a:endParaRPr>
            </a:p>
          </p:txBody>
        </p:sp>
      </p:grpSp>
      <p:cxnSp>
        <p:nvCxnSpPr>
          <p:cNvPr id="30" name="Straight Connector 29"/>
          <p:cNvCxnSpPr/>
          <p:nvPr/>
        </p:nvCxnSpPr>
        <p:spPr>
          <a:xfrm flipH="1">
            <a:off x="4773931" y="4029905"/>
            <a:ext cx="1" cy="1371600"/>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bwMode="auto">
          <a:xfrm>
            <a:off x="5337631" y="3704803"/>
            <a:ext cx="837143" cy="253916"/>
          </a:xfrm>
          <a:prstGeom prst="rect">
            <a:avLst/>
          </a:prstGeom>
          <a:noFill/>
          <a:ln>
            <a:noFill/>
          </a:ln>
        </p:spPr>
        <p:txBody>
          <a:bodyPr wrap="square">
            <a:spAutoFit/>
          </a:bodyPr>
          <a:lstStyle/>
          <a:p>
            <a:pPr fontAlgn="auto">
              <a:spcBef>
                <a:spcPts val="0"/>
              </a:spcBef>
              <a:spcAft>
                <a:spcPts val="0"/>
              </a:spcAft>
              <a:defRPr/>
            </a:pPr>
            <a:r>
              <a:rPr lang="en-US" sz="1050" dirty="0" smtClean="0">
                <a:latin typeface="Franklin Gothic Medium" pitchFamily="34" charset="0"/>
                <a:ea typeface="+mn-ea"/>
                <a:cs typeface="+mn-cs"/>
              </a:rPr>
              <a:t>Noise floor</a:t>
            </a:r>
            <a:endParaRPr lang="en-US" sz="1050" dirty="0">
              <a:latin typeface="Franklin Gothic Medium" pitchFamily="34" charset="0"/>
              <a:ea typeface="+mn-ea"/>
              <a:cs typeface="+mn-cs"/>
            </a:endParaRPr>
          </a:p>
        </p:txBody>
      </p:sp>
      <p:sp>
        <p:nvSpPr>
          <p:cNvPr id="30723" name="Left Brace 30722"/>
          <p:cNvSpPr/>
          <p:nvPr/>
        </p:nvSpPr>
        <p:spPr>
          <a:xfrm flipH="1">
            <a:off x="5152890" y="2187951"/>
            <a:ext cx="149352" cy="140226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Left Brace 39"/>
          <p:cNvSpPr/>
          <p:nvPr/>
        </p:nvSpPr>
        <p:spPr>
          <a:xfrm flipH="1">
            <a:off x="5152890" y="4144166"/>
            <a:ext cx="152400" cy="822644"/>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5456166" y="2688170"/>
            <a:ext cx="1860342" cy="369332"/>
          </a:xfrm>
          <a:prstGeom prst="rect">
            <a:avLst/>
          </a:prstGeom>
          <a:noFill/>
          <a:ln>
            <a:noFill/>
          </a:ln>
        </p:spPr>
        <p:txBody>
          <a:bodyPr wrap="none" rtlCol="0">
            <a:spAutoFit/>
          </a:bodyPr>
          <a:lstStyle/>
          <a:p>
            <a:r>
              <a:rPr lang="en-US" sz="1800" dirty="0" smtClean="0"/>
              <a:t>Meta-moderation</a:t>
            </a:r>
            <a:endParaRPr lang="en-US" sz="1800" dirty="0"/>
          </a:p>
        </p:txBody>
      </p:sp>
      <p:sp>
        <p:nvSpPr>
          <p:cNvPr id="43" name="TextBox 9"/>
          <p:cNvSpPr txBox="1">
            <a:spLocks noChangeArrowheads="1"/>
          </p:cNvSpPr>
          <p:nvPr/>
        </p:nvSpPr>
        <p:spPr bwMode="auto">
          <a:xfrm>
            <a:off x="2714490" y="4602173"/>
            <a:ext cx="1900237"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800" dirty="0" smtClean="0"/>
              <a:t>Spam</a:t>
            </a:r>
            <a:endParaRPr lang="en-US" sz="1800" dirty="0"/>
          </a:p>
        </p:txBody>
      </p:sp>
      <p:sp>
        <p:nvSpPr>
          <p:cNvPr id="44" name="TextBox 43"/>
          <p:cNvSpPr txBox="1"/>
          <p:nvPr/>
        </p:nvSpPr>
        <p:spPr bwMode="auto">
          <a:xfrm>
            <a:off x="4217827" y="2188592"/>
            <a:ext cx="837143" cy="253916"/>
          </a:xfrm>
          <a:prstGeom prst="rect">
            <a:avLst/>
          </a:prstGeom>
          <a:noFill/>
          <a:ln>
            <a:noFill/>
          </a:ln>
        </p:spPr>
        <p:txBody>
          <a:bodyPr wrap="square">
            <a:spAutoFit/>
          </a:bodyPr>
          <a:lstStyle/>
          <a:p>
            <a:pPr fontAlgn="auto">
              <a:spcBef>
                <a:spcPts val="0"/>
              </a:spcBef>
              <a:spcAft>
                <a:spcPts val="0"/>
              </a:spcAft>
              <a:defRPr/>
            </a:pPr>
            <a:r>
              <a:rPr lang="en-US" sz="1050" dirty="0" smtClean="0">
                <a:latin typeface="Franklin Gothic Medium" pitchFamily="34" charset="0"/>
                <a:ea typeface="+mn-ea"/>
                <a:cs typeface="+mn-cs"/>
              </a:rPr>
              <a:t>Signal</a:t>
            </a:r>
            <a:endParaRPr lang="en-US" sz="1050" dirty="0">
              <a:latin typeface="Franklin Gothic Medium" pitchFamily="34" charset="0"/>
              <a:ea typeface="+mn-ea"/>
              <a:cs typeface="+mn-cs"/>
            </a:endParaRPr>
          </a:p>
        </p:txBody>
      </p:sp>
      <p:sp>
        <p:nvSpPr>
          <p:cNvPr id="45" name="TextBox 44"/>
          <p:cNvSpPr txBox="1"/>
          <p:nvPr/>
        </p:nvSpPr>
        <p:spPr bwMode="auto">
          <a:xfrm>
            <a:off x="4239547" y="5147589"/>
            <a:ext cx="837143" cy="253916"/>
          </a:xfrm>
          <a:prstGeom prst="rect">
            <a:avLst/>
          </a:prstGeom>
          <a:noFill/>
          <a:ln>
            <a:noFill/>
          </a:ln>
        </p:spPr>
        <p:txBody>
          <a:bodyPr wrap="square">
            <a:spAutoFit/>
          </a:bodyPr>
          <a:lstStyle/>
          <a:p>
            <a:pPr fontAlgn="auto">
              <a:spcBef>
                <a:spcPts val="0"/>
              </a:spcBef>
              <a:spcAft>
                <a:spcPts val="0"/>
              </a:spcAft>
              <a:defRPr/>
            </a:pPr>
            <a:r>
              <a:rPr lang="en-US" sz="1050" dirty="0" smtClean="0">
                <a:latin typeface="Franklin Gothic Medium" pitchFamily="34" charset="0"/>
                <a:ea typeface="+mn-ea"/>
                <a:cs typeface="+mn-cs"/>
              </a:rPr>
              <a:t>Noise</a:t>
            </a:r>
            <a:endParaRPr lang="en-US" sz="1050" dirty="0">
              <a:latin typeface="Franklin Gothic Medium" pitchFamily="34" charset="0"/>
              <a:ea typeface="+mn-ea"/>
              <a:cs typeface="+mn-cs"/>
            </a:endParaRPr>
          </a:p>
        </p:txBody>
      </p:sp>
      <p:grpSp>
        <p:nvGrpSpPr>
          <p:cNvPr id="20" name="Group 56"/>
          <p:cNvGrpSpPr>
            <a:grpSpLocks/>
          </p:cNvGrpSpPr>
          <p:nvPr/>
        </p:nvGrpSpPr>
        <p:grpSpPr bwMode="auto">
          <a:xfrm>
            <a:off x="2134908" y="2338452"/>
            <a:ext cx="853120" cy="1090548"/>
            <a:chOff x="1094372" y="4717369"/>
            <a:chExt cx="853024" cy="1090309"/>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5069">
              <a:off x="1151229" y="4717369"/>
              <a:ext cx="796167" cy="79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094372" y="5553818"/>
              <a:ext cx="837049" cy="253860"/>
            </a:xfrm>
            <a:prstGeom prst="rect">
              <a:avLst/>
            </a:prstGeom>
            <a:noFill/>
          </p:spPr>
          <p:txBody>
            <a:bodyPr wrap="square">
              <a:spAutoFit/>
            </a:bodyPr>
            <a:lstStyle/>
            <a:p>
              <a:pPr algn="ctr" fontAlgn="auto">
                <a:spcBef>
                  <a:spcPts val="0"/>
                </a:spcBef>
                <a:spcAft>
                  <a:spcPts val="0"/>
                </a:spcAft>
                <a:defRPr/>
              </a:pPr>
              <a:r>
                <a:rPr lang="en-US" sz="1050" dirty="0" smtClean="0">
                  <a:solidFill>
                    <a:srgbClr val="000000"/>
                  </a:solidFill>
                  <a:latin typeface="Franklin Gothic Medium" pitchFamily="34" charset="0"/>
                  <a:ea typeface="+mn-ea"/>
                  <a:cs typeface="+mn-cs"/>
                </a:rPr>
                <a:t> VOLUME</a:t>
              </a:r>
              <a:endParaRPr lang="en-US" sz="1050" dirty="0">
                <a:solidFill>
                  <a:srgbClr val="000000"/>
                </a:solidFill>
                <a:latin typeface="Franklin Gothic Medium" pitchFamily="34" charset="0"/>
                <a:ea typeface="+mn-ea"/>
                <a:cs typeface="+mn-cs"/>
              </a:endParaRPr>
            </a:p>
          </p:txBody>
        </p:sp>
      </p:grpSp>
    </p:spTree>
    <p:extLst>
      <p:ext uri="{BB962C8B-B14F-4D97-AF65-F5344CB8AC3E}">
        <p14:creationId xmlns:p14="http://schemas.microsoft.com/office/powerpoint/2010/main" val="3166887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full_mode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0156" y="1017984"/>
            <a:ext cx="6482953" cy="56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Box 4"/>
          <p:cNvSpPr txBox="1">
            <a:spLocks noChangeArrowheads="1"/>
          </p:cNvSpPr>
          <p:nvPr/>
        </p:nvSpPr>
        <p:spPr bwMode="auto">
          <a:xfrm>
            <a:off x="1607557" y="332012"/>
            <a:ext cx="5733916" cy="52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1" tIns="32140" rIns="64281" bIns="32140">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000" dirty="0"/>
              <a:t>w3.org/community/</a:t>
            </a:r>
            <a:r>
              <a:rPr lang="en-US" sz="3000" dirty="0" err="1"/>
              <a:t>openannotation</a:t>
            </a:r>
            <a:r>
              <a:rPr lang="en-US" sz="3000" dirty="0"/>
              <a:t>/</a:t>
            </a:r>
          </a:p>
        </p:txBody>
      </p:sp>
    </p:spTree>
    <p:extLst>
      <p:ext uri="{BB962C8B-B14F-4D97-AF65-F5344CB8AC3E}">
        <p14:creationId xmlns:p14="http://schemas.microsoft.com/office/powerpoint/2010/main" val="35697342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4692" y="2974051"/>
            <a:ext cx="2539768" cy="635039"/>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2400" dirty="0" smtClean="0">
                <a:solidFill>
                  <a:schemeClr val="tx1"/>
                </a:solidFill>
              </a:rPr>
              <a:t>annotator</a:t>
            </a:r>
            <a:endParaRPr lang="en-US" sz="2400" dirty="0">
              <a:solidFill>
                <a:schemeClr val="tx1"/>
              </a:solidFill>
            </a:endParaRPr>
          </a:p>
        </p:txBody>
      </p:sp>
      <p:sp>
        <p:nvSpPr>
          <p:cNvPr id="6" name="Rectangle 5"/>
          <p:cNvSpPr/>
          <p:nvPr/>
        </p:nvSpPr>
        <p:spPr>
          <a:xfrm>
            <a:off x="4844644" y="3819766"/>
            <a:ext cx="1909560" cy="388904"/>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dirty="0" smtClean="0">
                <a:solidFill>
                  <a:schemeClr val="tx1"/>
                </a:solidFill>
              </a:rPr>
              <a:t>fuzzy anchoring, </a:t>
            </a:r>
            <a:r>
              <a:rPr lang="en-US" sz="1600" dirty="0" err="1" smtClean="0">
                <a:solidFill>
                  <a:schemeClr val="tx1"/>
                </a:solidFill>
              </a:rPr>
              <a:t>etc</a:t>
            </a:r>
            <a:endParaRPr lang="en-US" sz="1600" dirty="0">
              <a:solidFill>
                <a:schemeClr val="tx1"/>
              </a:solidFill>
            </a:endParaRPr>
          </a:p>
        </p:txBody>
      </p:sp>
      <p:sp>
        <p:nvSpPr>
          <p:cNvPr id="7" name="Rectangle 6"/>
          <p:cNvSpPr/>
          <p:nvPr/>
        </p:nvSpPr>
        <p:spPr>
          <a:xfrm>
            <a:off x="3736711" y="5046579"/>
            <a:ext cx="2539768" cy="635039"/>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2400" dirty="0">
                <a:solidFill>
                  <a:schemeClr val="tx1"/>
                </a:solidFill>
              </a:rPr>
              <a:t>a</a:t>
            </a:r>
            <a:r>
              <a:rPr lang="en-US" sz="2400" dirty="0" smtClean="0">
                <a:solidFill>
                  <a:schemeClr val="tx1"/>
                </a:solidFill>
              </a:rPr>
              <a:t>nnotator-store</a:t>
            </a:r>
            <a:endParaRPr lang="en-US" sz="2400" dirty="0">
              <a:solidFill>
                <a:schemeClr val="tx1"/>
              </a:solidFill>
            </a:endParaRPr>
          </a:p>
        </p:txBody>
      </p:sp>
      <p:cxnSp>
        <p:nvCxnSpPr>
          <p:cNvPr id="9" name="Straight Connector 8"/>
          <p:cNvCxnSpPr/>
          <p:nvPr/>
        </p:nvCxnSpPr>
        <p:spPr>
          <a:xfrm>
            <a:off x="1634230" y="4645030"/>
            <a:ext cx="531937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34230" y="3865235"/>
            <a:ext cx="958766" cy="369332"/>
          </a:xfrm>
          <a:prstGeom prst="rect">
            <a:avLst/>
          </a:prstGeom>
          <a:noFill/>
        </p:spPr>
        <p:txBody>
          <a:bodyPr wrap="none" rtlCol="0">
            <a:spAutoFit/>
          </a:bodyPr>
          <a:lstStyle/>
          <a:p>
            <a:r>
              <a:rPr lang="en-US" dirty="0" smtClean="0"/>
              <a:t>browser</a:t>
            </a:r>
            <a:endParaRPr lang="en-US" dirty="0"/>
          </a:p>
        </p:txBody>
      </p:sp>
      <p:sp>
        <p:nvSpPr>
          <p:cNvPr id="16" name="TextBox 15"/>
          <p:cNvSpPr txBox="1"/>
          <p:nvPr/>
        </p:nvSpPr>
        <p:spPr>
          <a:xfrm>
            <a:off x="1634230" y="4994763"/>
            <a:ext cx="769862" cy="369332"/>
          </a:xfrm>
          <a:prstGeom prst="rect">
            <a:avLst/>
          </a:prstGeom>
          <a:noFill/>
        </p:spPr>
        <p:txBody>
          <a:bodyPr wrap="none" rtlCol="0">
            <a:spAutoFit/>
          </a:bodyPr>
          <a:lstStyle/>
          <a:p>
            <a:r>
              <a:rPr lang="en-US" dirty="0"/>
              <a:t>s</a:t>
            </a:r>
            <a:r>
              <a:rPr lang="en-US" dirty="0" smtClean="0"/>
              <a:t>erver</a:t>
            </a:r>
          </a:p>
        </p:txBody>
      </p:sp>
      <p:cxnSp>
        <p:nvCxnSpPr>
          <p:cNvPr id="18" name="Straight Connector 17"/>
          <p:cNvCxnSpPr>
            <a:endCxn id="6" idx="1"/>
          </p:cNvCxnSpPr>
          <p:nvPr/>
        </p:nvCxnSpPr>
        <p:spPr>
          <a:xfrm rot="16200000" flipH="1">
            <a:off x="4510240" y="3679814"/>
            <a:ext cx="405128" cy="263680"/>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itle 21"/>
          <p:cNvSpPr>
            <a:spLocks noGrp="1"/>
          </p:cNvSpPr>
          <p:nvPr>
            <p:ph type="title"/>
          </p:nvPr>
        </p:nvSpPr>
        <p:spPr/>
        <p:txBody>
          <a:bodyPr/>
          <a:lstStyle/>
          <a:p>
            <a:r>
              <a:rPr lang="en-US" dirty="0" smtClean="0"/>
              <a:t>The annotator stack</a:t>
            </a:r>
            <a:endParaRPr lang="en-US" dirty="0"/>
          </a:p>
        </p:txBody>
      </p:sp>
      <p:sp>
        <p:nvSpPr>
          <p:cNvPr id="23" name="Rectangle 22"/>
          <p:cNvSpPr/>
          <p:nvPr/>
        </p:nvSpPr>
        <p:spPr>
          <a:xfrm>
            <a:off x="4834149" y="5907904"/>
            <a:ext cx="2119460" cy="388904"/>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dirty="0">
                <a:solidFill>
                  <a:schemeClr val="tx1"/>
                </a:solidFill>
              </a:rPr>
              <a:t>r</a:t>
            </a:r>
            <a:r>
              <a:rPr lang="en-US" sz="1600" dirty="0" smtClean="0">
                <a:solidFill>
                  <a:schemeClr val="tx1"/>
                </a:solidFill>
              </a:rPr>
              <a:t>eputation </a:t>
            </a:r>
            <a:r>
              <a:rPr lang="en-US" sz="1600" dirty="0" err="1" smtClean="0">
                <a:solidFill>
                  <a:schemeClr val="tx1"/>
                </a:solidFill>
              </a:rPr>
              <a:t>mgmt</a:t>
            </a:r>
            <a:r>
              <a:rPr lang="en-US" sz="1600" dirty="0" smtClean="0">
                <a:solidFill>
                  <a:schemeClr val="tx1"/>
                </a:solidFill>
              </a:rPr>
              <a:t>, </a:t>
            </a:r>
            <a:r>
              <a:rPr lang="en-US" sz="1600" dirty="0" err="1" smtClean="0">
                <a:solidFill>
                  <a:schemeClr val="tx1"/>
                </a:solidFill>
              </a:rPr>
              <a:t>etc</a:t>
            </a:r>
            <a:r>
              <a:rPr lang="en-US" sz="1600" dirty="0" smtClean="0">
                <a:solidFill>
                  <a:schemeClr val="tx1"/>
                </a:solidFill>
              </a:rPr>
              <a:t> </a:t>
            </a:r>
            <a:endParaRPr lang="en-US" sz="1600" dirty="0">
              <a:solidFill>
                <a:schemeClr val="tx1"/>
              </a:solidFill>
            </a:endParaRPr>
          </a:p>
        </p:txBody>
      </p:sp>
      <p:cxnSp>
        <p:nvCxnSpPr>
          <p:cNvPr id="24" name="Straight Connector 17"/>
          <p:cNvCxnSpPr>
            <a:endCxn id="23" idx="1"/>
          </p:cNvCxnSpPr>
          <p:nvPr/>
        </p:nvCxnSpPr>
        <p:spPr>
          <a:xfrm rot="16200000" flipH="1">
            <a:off x="4499745" y="5767952"/>
            <a:ext cx="405128" cy="263680"/>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037473" y="2123323"/>
            <a:ext cx="2539768" cy="635039"/>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2400" dirty="0">
              <a:solidFill>
                <a:schemeClr val="tx1"/>
              </a:solidFill>
            </a:endParaRPr>
          </a:p>
        </p:txBody>
      </p:sp>
      <p:sp>
        <p:nvSpPr>
          <p:cNvPr id="29" name="Rectangle 28"/>
          <p:cNvSpPr/>
          <p:nvPr/>
        </p:nvSpPr>
        <p:spPr>
          <a:xfrm>
            <a:off x="3885073" y="1970923"/>
            <a:ext cx="2539768" cy="635039"/>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2400" dirty="0">
              <a:solidFill>
                <a:schemeClr val="tx1"/>
              </a:solidFill>
            </a:endParaRPr>
          </a:p>
        </p:txBody>
      </p:sp>
      <p:sp>
        <p:nvSpPr>
          <p:cNvPr id="4" name="Rectangle 3"/>
          <p:cNvSpPr/>
          <p:nvPr/>
        </p:nvSpPr>
        <p:spPr>
          <a:xfrm>
            <a:off x="3732673" y="1818523"/>
            <a:ext cx="2539768" cy="635039"/>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2400" dirty="0" smtClean="0">
                <a:solidFill>
                  <a:schemeClr val="tx1"/>
                </a:solidFill>
              </a:rPr>
              <a:t>front end (h., et al)</a:t>
            </a:r>
            <a:endParaRPr lang="en-US" sz="2400" dirty="0">
              <a:solidFill>
                <a:schemeClr val="tx1"/>
              </a:solidFill>
            </a:endParaRPr>
          </a:p>
        </p:txBody>
      </p:sp>
    </p:spTree>
    <p:extLst>
      <p:ext uri="{BB962C8B-B14F-4D97-AF65-F5344CB8AC3E}">
        <p14:creationId xmlns:p14="http://schemas.microsoft.com/office/powerpoint/2010/main" val="9059342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0002" y="4604339"/>
            <a:ext cx="3339644" cy="740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40354" y="2306461"/>
            <a:ext cx="3339644" cy="740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14735" y="2306461"/>
            <a:ext cx="3681778" cy="101007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5556518" y="3502521"/>
            <a:ext cx="482007" cy="907764"/>
          </a:xfrm>
          <a:prstGeom prst="line">
            <a:avLst/>
          </a:prstGeom>
          <a:ln w="12700">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104602" y="3502521"/>
            <a:ext cx="489245" cy="907764"/>
          </a:xfrm>
          <a:prstGeom prst="line">
            <a:avLst/>
          </a:prstGeom>
          <a:ln w="12700">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2" name="Title 21"/>
          <p:cNvSpPr>
            <a:spLocks noGrp="1"/>
          </p:cNvSpPr>
          <p:nvPr>
            <p:ph type="title"/>
          </p:nvPr>
        </p:nvSpPr>
        <p:spPr/>
        <p:txBody>
          <a:bodyPr/>
          <a:lstStyle/>
          <a:p>
            <a:r>
              <a:rPr lang="en-US" dirty="0" smtClean="0"/>
              <a:t>The future of open annotation</a:t>
            </a:r>
            <a:endParaRPr lang="en-US" dirty="0"/>
          </a:p>
        </p:txBody>
      </p:sp>
      <p:sp>
        <p:nvSpPr>
          <p:cNvPr id="2" name="TextBox 1"/>
          <p:cNvSpPr txBox="1"/>
          <p:nvPr/>
        </p:nvSpPr>
        <p:spPr>
          <a:xfrm>
            <a:off x="1029060" y="2480923"/>
            <a:ext cx="2564787" cy="369332"/>
          </a:xfrm>
          <a:prstGeom prst="rect">
            <a:avLst/>
          </a:prstGeom>
          <a:noFill/>
        </p:spPr>
        <p:txBody>
          <a:bodyPr wrap="none" rtlCol="0">
            <a:spAutoFit/>
          </a:bodyPr>
          <a:lstStyle/>
          <a:p>
            <a:r>
              <a:rPr lang="en-US" dirty="0" err="1"/>
              <a:t>g</a:t>
            </a:r>
            <a:r>
              <a:rPr lang="en-US" dirty="0" err="1" smtClean="0"/>
              <a:t>ithub.com</a:t>
            </a:r>
            <a:r>
              <a:rPr lang="en-US" dirty="0" smtClean="0"/>
              <a:t>/hypothesis/h</a:t>
            </a:r>
            <a:endParaRPr lang="en-US" dirty="0"/>
          </a:p>
        </p:txBody>
      </p:sp>
      <p:sp>
        <p:nvSpPr>
          <p:cNvPr id="10" name="TextBox 9"/>
          <p:cNvSpPr txBox="1"/>
          <p:nvPr/>
        </p:nvSpPr>
        <p:spPr>
          <a:xfrm>
            <a:off x="4877790" y="2395798"/>
            <a:ext cx="2788406" cy="369332"/>
          </a:xfrm>
          <a:prstGeom prst="rect">
            <a:avLst/>
          </a:prstGeom>
          <a:noFill/>
        </p:spPr>
        <p:txBody>
          <a:bodyPr wrap="none" rtlCol="0">
            <a:spAutoFit/>
          </a:bodyPr>
          <a:lstStyle/>
          <a:p>
            <a:r>
              <a:rPr lang="en-US" dirty="0" err="1"/>
              <a:t>g</a:t>
            </a:r>
            <a:r>
              <a:rPr lang="en-US" dirty="0" err="1" smtClean="0"/>
              <a:t>ithub.com</a:t>
            </a:r>
            <a:r>
              <a:rPr lang="en-US" dirty="0" smtClean="0"/>
              <a:t>/</a:t>
            </a:r>
            <a:r>
              <a:rPr lang="en-US" dirty="0" err="1" smtClean="0"/>
              <a:t>okfn</a:t>
            </a:r>
            <a:r>
              <a:rPr lang="en-US" dirty="0" smtClean="0"/>
              <a:t>/annotator</a:t>
            </a:r>
            <a:endParaRPr lang="en-US" dirty="0"/>
          </a:p>
        </p:txBody>
      </p:sp>
      <p:sp>
        <p:nvSpPr>
          <p:cNvPr id="11" name="TextBox 10"/>
          <p:cNvSpPr txBox="1"/>
          <p:nvPr/>
        </p:nvSpPr>
        <p:spPr>
          <a:xfrm>
            <a:off x="4868565" y="2784319"/>
            <a:ext cx="3343734" cy="369332"/>
          </a:xfrm>
          <a:prstGeom prst="rect">
            <a:avLst/>
          </a:prstGeom>
          <a:noFill/>
        </p:spPr>
        <p:txBody>
          <a:bodyPr wrap="none" rtlCol="0">
            <a:spAutoFit/>
          </a:bodyPr>
          <a:lstStyle/>
          <a:p>
            <a:r>
              <a:rPr lang="en-US" dirty="0" err="1"/>
              <a:t>g</a:t>
            </a:r>
            <a:r>
              <a:rPr lang="en-US" dirty="0" err="1" smtClean="0"/>
              <a:t>ithub.com</a:t>
            </a:r>
            <a:r>
              <a:rPr lang="en-US" dirty="0" smtClean="0"/>
              <a:t>/</a:t>
            </a:r>
            <a:r>
              <a:rPr lang="en-US" dirty="0" err="1" smtClean="0"/>
              <a:t>okfn</a:t>
            </a:r>
            <a:r>
              <a:rPr lang="en-US" dirty="0" smtClean="0"/>
              <a:t>/annotator-store</a:t>
            </a:r>
            <a:endParaRPr lang="en-US" dirty="0"/>
          </a:p>
        </p:txBody>
      </p:sp>
      <p:sp>
        <p:nvSpPr>
          <p:cNvPr id="12" name="TextBox 11"/>
          <p:cNvSpPr txBox="1"/>
          <p:nvPr/>
        </p:nvSpPr>
        <p:spPr>
          <a:xfrm>
            <a:off x="3029012" y="4764995"/>
            <a:ext cx="2852088" cy="369332"/>
          </a:xfrm>
          <a:prstGeom prst="rect">
            <a:avLst/>
          </a:prstGeom>
          <a:noFill/>
        </p:spPr>
        <p:txBody>
          <a:bodyPr wrap="none" rtlCol="0">
            <a:spAutoFit/>
          </a:bodyPr>
          <a:lstStyle/>
          <a:p>
            <a:r>
              <a:rPr lang="en-US" dirty="0" err="1"/>
              <a:t>g</a:t>
            </a:r>
            <a:r>
              <a:rPr lang="en-US" dirty="0" err="1" smtClean="0"/>
              <a:t>ithub.com</a:t>
            </a:r>
            <a:r>
              <a:rPr lang="en-US" dirty="0" smtClean="0"/>
              <a:t>/</a:t>
            </a:r>
            <a:r>
              <a:rPr lang="en-US" dirty="0" err="1" smtClean="0"/>
              <a:t>openannotation</a:t>
            </a:r>
            <a:endParaRPr lang="en-US" dirty="0"/>
          </a:p>
        </p:txBody>
      </p:sp>
    </p:spTree>
    <p:extLst>
      <p:ext uri="{BB962C8B-B14F-4D97-AF65-F5344CB8AC3E}">
        <p14:creationId xmlns:p14="http://schemas.microsoft.com/office/powerpoint/2010/main" val="37081215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Projects/orgs using annotator’s API</a:t>
            </a:r>
            <a:endParaRPr lang="en-US" dirty="0"/>
          </a:p>
        </p:txBody>
      </p:sp>
      <p:sp>
        <p:nvSpPr>
          <p:cNvPr id="4" name="Content Placeholder 3"/>
          <p:cNvSpPr>
            <a:spLocks noGrp="1"/>
          </p:cNvSpPr>
          <p:nvPr>
            <p:ph sz="half" idx="1"/>
          </p:nvPr>
        </p:nvSpPr>
        <p:spPr>
          <a:xfrm>
            <a:off x="563040" y="1600200"/>
            <a:ext cx="4038600" cy="4525963"/>
          </a:xfrm>
        </p:spPr>
        <p:txBody>
          <a:bodyPr>
            <a:normAutofit fontScale="92500" lnSpcReduction="10000"/>
          </a:bodyPr>
          <a:lstStyle/>
          <a:p>
            <a:r>
              <a:rPr lang="en-US" dirty="0" smtClean="0"/>
              <a:t>Annotator</a:t>
            </a:r>
          </a:p>
          <a:p>
            <a:r>
              <a:rPr lang="en-US" dirty="0" smtClean="0"/>
              <a:t>Hypothes.is</a:t>
            </a:r>
          </a:p>
          <a:p>
            <a:r>
              <a:rPr lang="en-US" dirty="0" smtClean="0"/>
              <a:t>Finals Club</a:t>
            </a:r>
          </a:p>
          <a:p>
            <a:r>
              <a:rPr lang="en-US" dirty="0" smtClean="0"/>
              <a:t>Annotation Studio (MIT)</a:t>
            </a:r>
          </a:p>
          <a:p>
            <a:r>
              <a:rPr lang="en-US" dirty="0" smtClean="0"/>
              <a:t>Max Planck Institute</a:t>
            </a:r>
          </a:p>
          <a:p>
            <a:r>
              <a:rPr lang="en-US" dirty="0" err="1" smtClean="0"/>
              <a:t>UMiss</a:t>
            </a:r>
            <a:r>
              <a:rPr lang="en-US" dirty="0" smtClean="0"/>
              <a:t> school of Pharmacy</a:t>
            </a:r>
          </a:p>
          <a:p>
            <a:r>
              <a:rPr lang="en-US" dirty="0"/>
              <a:t>University of Queensland</a:t>
            </a:r>
          </a:p>
          <a:p>
            <a:endParaRPr lang="en-US" dirty="0"/>
          </a:p>
        </p:txBody>
      </p:sp>
      <p:sp>
        <p:nvSpPr>
          <p:cNvPr id="5" name="Content Placeholder 4"/>
          <p:cNvSpPr>
            <a:spLocks noGrp="1"/>
          </p:cNvSpPr>
          <p:nvPr>
            <p:ph sz="half" idx="2"/>
          </p:nvPr>
        </p:nvSpPr>
        <p:spPr>
          <a:xfrm>
            <a:off x="4718760" y="1600200"/>
            <a:ext cx="4038600" cy="4525963"/>
          </a:xfrm>
        </p:spPr>
        <p:txBody>
          <a:bodyPr>
            <a:normAutofit fontScale="92500" lnSpcReduction="10000"/>
          </a:bodyPr>
          <a:lstStyle/>
          <a:p>
            <a:pPr marL="0" indent="0">
              <a:buNone/>
            </a:pPr>
            <a:r>
              <a:rPr lang="en-US" dirty="0" smtClean="0"/>
              <a:t>In consideration:</a:t>
            </a:r>
          </a:p>
          <a:p>
            <a:r>
              <a:rPr lang="en-US" dirty="0" err="1" smtClean="0"/>
              <a:t>edX</a:t>
            </a:r>
            <a:r>
              <a:rPr lang="en-US" dirty="0" smtClean="0"/>
              <a:t> (MIT / Harvard / Stanford online educ.)</a:t>
            </a:r>
          </a:p>
          <a:p>
            <a:r>
              <a:rPr lang="en-US" dirty="0"/>
              <a:t>Financial Times (</a:t>
            </a:r>
            <a:r>
              <a:rPr lang="en-US" dirty="0" err="1"/>
              <a:t>ft.com</a:t>
            </a:r>
            <a:r>
              <a:rPr lang="en-US" dirty="0" smtClean="0"/>
              <a:t>)</a:t>
            </a:r>
          </a:p>
          <a:p>
            <a:r>
              <a:rPr lang="en-US" dirty="0" smtClean="0"/>
              <a:t>PLOS</a:t>
            </a:r>
          </a:p>
          <a:p>
            <a:r>
              <a:rPr lang="en-US" dirty="0" err="1" smtClean="0"/>
              <a:t>PeerJ</a:t>
            </a:r>
            <a:endParaRPr lang="en-US" dirty="0" smtClean="0"/>
          </a:p>
          <a:p>
            <a:r>
              <a:rPr lang="en-US" dirty="0" err="1" smtClean="0"/>
              <a:t>eLife</a:t>
            </a:r>
            <a:endParaRPr lang="en-US" dirty="0"/>
          </a:p>
          <a:p>
            <a:r>
              <a:rPr lang="en-US" dirty="0" err="1" smtClean="0"/>
              <a:t>BerkeleyX</a:t>
            </a:r>
            <a:r>
              <a:rPr lang="en-US" dirty="0" smtClean="0"/>
              <a:t> data reproducibility project</a:t>
            </a:r>
          </a:p>
          <a:p>
            <a:r>
              <a:rPr lang="en-US" dirty="0" smtClean="0"/>
              <a:t>Many others…</a:t>
            </a:r>
          </a:p>
          <a:p>
            <a:pPr marL="0" indent="0">
              <a:buNone/>
            </a:pPr>
            <a:endParaRPr lang="en-US" dirty="0"/>
          </a:p>
        </p:txBody>
      </p:sp>
    </p:spTree>
    <p:extLst>
      <p:ext uri="{BB962C8B-B14F-4D97-AF65-F5344CB8AC3E}">
        <p14:creationId xmlns:p14="http://schemas.microsoft.com/office/powerpoint/2010/main" val="2497930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325823"/>
            <a:ext cx="7772400" cy="1470025"/>
          </a:xfrm>
        </p:spPr>
        <p:txBody>
          <a:bodyPr>
            <a:noAutofit/>
          </a:bodyPr>
          <a:lstStyle/>
          <a:p>
            <a:r>
              <a:rPr lang="en-US" sz="13800" dirty="0" smtClean="0"/>
              <a:t>1013</a:t>
            </a:r>
            <a:endParaRPr lang="en-US" sz="13800" dirty="0"/>
          </a:p>
        </p:txBody>
      </p:sp>
    </p:spTree>
    <p:extLst>
      <p:ext uri="{BB962C8B-B14F-4D97-AF65-F5344CB8AC3E}">
        <p14:creationId xmlns:p14="http://schemas.microsoft.com/office/powerpoint/2010/main" val="30933504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_2_18_13_2_40_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151" y="373074"/>
            <a:ext cx="4533245" cy="6140546"/>
          </a:xfrm>
          <a:prstGeom prst="rect">
            <a:avLst/>
          </a:prstGeom>
        </p:spPr>
      </p:pic>
    </p:spTree>
    <p:extLst>
      <p:ext uri="{BB962C8B-B14F-4D97-AF65-F5344CB8AC3E}">
        <p14:creationId xmlns:p14="http://schemas.microsoft.com/office/powerpoint/2010/main" val="11421357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Solving for …</a:t>
            </a:r>
            <a:endParaRPr lang="en-US" dirty="0"/>
          </a:p>
        </p:txBody>
      </p:sp>
      <p:sp>
        <p:nvSpPr>
          <p:cNvPr id="5" name="Content Placeholder 4"/>
          <p:cNvSpPr>
            <a:spLocks noGrp="1"/>
          </p:cNvSpPr>
          <p:nvPr>
            <p:ph idx="1"/>
          </p:nvPr>
        </p:nvSpPr>
        <p:spPr>
          <a:xfrm>
            <a:off x="697538" y="1367657"/>
            <a:ext cx="7989262" cy="4944244"/>
          </a:xfrm>
        </p:spPr>
        <p:txBody>
          <a:bodyPr>
            <a:normAutofit lnSpcReduction="10000"/>
          </a:bodyPr>
          <a:lstStyle/>
          <a:p>
            <a:r>
              <a:rPr lang="en-US" dirty="0"/>
              <a:t>H</a:t>
            </a:r>
            <a:r>
              <a:rPr lang="en-US" dirty="0" smtClean="0"/>
              <a:t>igh volume</a:t>
            </a:r>
          </a:p>
          <a:p>
            <a:r>
              <a:rPr lang="en-US" dirty="0" smtClean="0"/>
              <a:t>Personal &gt; group &gt; global contexts</a:t>
            </a:r>
          </a:p>
          <a:p>
            <a:r>
              <a:rPr lang="en-US" dirty="0" smtClean="0"/>
              <a:t>Minor &amp; major doc changes </a:t>
            </a:r>
          </a:p>
          <a:p>
            <a:r>
              <a:rPr lang="en-US" dirty="0" smtClean="0"/>
              <a:t>Cross</a:t>
            </a:r>
            <a:r>
              <a:rPr lang="en-US" dirty="0"/>
              <a:t>-format </a:t>
            </a:r>
            <a:r>
              <a:rPr lang="en-US" dirty="0" smtClean="0"/>
              <a:t>content (HTML &amp; PDFs)</a:t>
            </a:r>
            <a:endParaRPr lang="en-US" dirty="0"/>
          </a:p>
          <a:p>
            <a:r>
              <a:rPr lang="en-US" dirty="0" smtClean="0"/>
              <a:t>Combining anchored &amp; unanchored</a:t>
            </a:r>
          </a:p>
          <a:p>
            <a:r>
              <a:rPr lang="en-US" dirty="0" smtClean="0"/>
              <a:t>Extension </a:t>
            </a:r>
            <a:r>
              <a:rPr lang="en-US" dirty="0" err="1" smtClean="0"/>
              <a:t>vs</a:t>
            </a:r>
            <a:r>
              <a:rPr lang="en-US" dirty="0" smtClean="0"/>
              <a:t> embedded</a:t>
            </a:r>
          </a:p>
          <a:p>
            <a:r>
              <a:rPr lang="en-US" dirty="0" smtClean="0"/>
              <a:t>Using the community to moderate the conversation</a:t>
            </a:r>
          </a:p>
          <a:p>
            <a:r>
              <a:rPr lang="en-US" dirty="0" smtClean="0"/>
              <a:t>The cold start</a:t>
            </a:r>
          </a:p>
          <a:p>
            <a:endParaRPr lang="en-US" dirty="0" smtClean="0"/>
          </a:p>
          <a:p>
            <a:endParaRPr lang="en-US" dirty="0"/>
          </a:p>
        </p:txBody>
      </p:sp>
    </p:spTree>
    <p:extLst>
      <p:ext uri="{BB962C8B-B14F-4D97-AF65-F5344CB8AC3E}">
        <p14:creationId xmlns:p14="http://schemas.microsoft.com/office/powerpoint/2010/main" val="18224412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665"/>
            <a:ext cx="8229600" cy="1143000"/>
          </a:xfrm>
        </p:spPr>
        <p:txBody>
          <a:bodyPr/>
          <a:lstStyle/>
          <a:p>
            <a:r>
              <a:rPr lang="en-US" dirty="0" smtClean="0"/>
              <a:t>DEMO</a:t>
            </a:r>
            <a:endParaRPr lang="en-US" dirty="0"/>
          </a:p>
        </p:txBody>
      </p:sp>
    </p:spTree>
    <p:extLst>
      <p:ext uri="{BB962C8B-B14F-4D97-AF65-F5344CB8AC3E}">
        <p14:creationId xmlns:p14="http://schemas.microsoft.com/office/powerpoint/2010/main" val="30975193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Archival permanence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Secured understanding with:</a:t>
            </a:r>
          </a:p>
          <a:p>
            <a:r>
              <a:rPr lang="en-US" sz="3000" dirty="0"/>
              <a:t>Internet </a:t>
            </a:r>
            <a:r>
              <a:rPr lang="en-US" sz="3000" dirty="0" smtClean="0"/>
              <a:t>Archive</a:t>
            </a:r>
          </a:p>
          <a:p>
            <a:pPr lvl="1"/>
            <a:r>
              <a:rPr lang="en-US" dirty="0" smtClean="0"/>
              <a:t>301works.org domain assumption</a:t>
            </a:r>
          </a:p>
          <a:p>
            <a:pPr lvl="1"/>
            <a:r>
              <a:rPr lang="en-US" dirty="0" smtClean="0"/>
              <a:t>Backup of all public annotations</a:t>
            </a:r>
          </a:p>
          <a:p>
            <a:pPr lvl="1"/>
            <a:r>
              <a:rPr lang="en-US" dirty="0" smtClean="0"/>
              <a:t>Versioning/memento of resources at every annotation</a:t>
            </a:r>
            <a:endParaRPr lang="en-US" dirty="0"/>
          </a:p>
          <a:p>
            <a:pPr marL="0" indent="0">
              <a:buNone/>
            </a:pPr>
            <a:endParaRPr lang="en-US" dirty="0" smtClean="0"/>
          </a:p>
          <a:p>
            <a:pPr marL="0" indent="0">
              <a:buNone/>
            </a:pPr>
            <a:r>
              <a:rPr lang="en-US" dirty="0" smtClean="0"/>
              <a:t>Other potential trusted repositories</a:t>
            </a:r>
            <a:endParaRPr lang="en-US" dirty="0"/>
          </a:p>
          <a:p>
            <a:r>
              <a:rPr lang="en-US" sz="3000" dirty="0" err="1" smtClean="0"/>
              <a:t>Hathi</a:t>
            </a:r>
            <a:r>
              <a:rPr lang="en-US" sz="3000" dirty="0" smtClean="0"/>
              <a:t> Trust (academic audience)</a:t>
            </a:r>
          </a:p>
          <a:p>
            <a:r>
              <a:rPr lang="en-US" sz="3000" dirty="0" smtClean="0"/>
              <a:t>Common Crawl (for computing against our corpus)</a:t>
            </a:r>
          </a:p>
        </p:txBody>
      </p:sp>
    </p:spTree>
    <p:extLst>
      <p:ext uri="{BB962C8B-B14F-4D97-AF65-F5344CB8AC3E}">
        <p14:creationId xmlns:p14="http://schemas.microsoft.com/office/powerpoint/2010/main" val="393999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Five strategies for the next 12 months</a:t>
            </a:r>
            <a:endParaRPr lang="en-US" dirty="0"/>
          </a:p>
        </p:txBody>
      </p:sp>
      <p:sp>
        <p:nvSpPr>
          <p:cNvPr id="3" name="Content Placeholder 2"/>
          <p:cNvSpPr>
            <a:spLocks noGrp="1"/>
          </p:cNvSpPr>
          <p:nvPr>
            <p:ph idx="1"/>
          </p:nvPr>
        </p:nvSpPr>
        <p:spPr/>
        <p:txBody>
          <a:bodyPr>
            <a:normAutofit lnSpcReduction="10000"/>
          </a:bodyPr>
          <a:lstStyle/>
          <a:p>
            <a:r>
              <a:rPr lang="en-US" dirty="0" smtClean="0"/>
              <a:t>Build what end users want, get traction.</a:t>
            </a:r>
            <a:endParaRPr lang="en-US" dirty="0"/>
          </a:p>
          <a:p>
            <a:r>
              <a:rPr lang="en-US" dirty="0" smtClean="0"/>
              <a:t>Engage with publishers that might embed.</a:t>
            </a:r>
          </a:p>
          <a:p>
            <a:r>
              <a:rPr lang="en-US" dirty="0" smtClean="0"/>
              <a:t>Understand the specific needs of communities of practice.</a:t>
            </a:r>
          </a:p>
          <a:p>
            <a:r>
              <a:rPr lang="en-US" dirty="0" smtClean="0"/>
              <a:t>Develop code and APIs that are reusable and accessible at many layers for different purposes.  Nurture the annotation ecosystem.</a:t>
            </a:r>
          </a:p>
          <a:p>
            <a:r>
              <a:rPr lang="en-US" dirty="0" smtClean="0"/>
              <a:t>Understand what it takes to move to the browser.</a:t>
            </a:r>
          </a:p>
        </p:txBody>
      </p:sp>
    </p:spTree>
    <p:extLst>
      <p:ext uri="{BB962C8B-B14F-4D97-AF65-F5344CB8AC3E}">
        <p14:creationId xmlns:p14="http://schemas.microsoft.com/office/powerpoint/2010/main" val="2013846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Market segments</a:t>
            </a:r>
            <a:endParaRPr lang="en-US" dirty="0"/>
          </a:p>
        </p:txBody>
      </p:sp>
      <p:sp>
        <p:nvSpPr>
          <p:cNvPr id="3" name="Content Placeholder 2"/>
          <p:cNvSpPr>
            <a:spLocks noGrp="1"/>
          </p:cNvSpPr>
          <p:nvPr>
            <p:ph idx="1"/>
          </p:nvPr>
        </p:nvSpPr>
        <p:spPr>
          <a:xfrm>
            <a:off x="513384" y="1600200"/>
            <a:ext cx="8229600" cy="4525963"/>
          </a:xfrm>
        </p:spPr>
        <p:txBody>
          <a:bodyPr>
            <a:normAutofit fontScale="92500" lnSpcReduction="20000"/>
          </a:bodyPr>
          <a:lstStyle/>
          <a:p>
            <a:r>
              <a:rPr lang="en-US" dirty="0"/>
              <a:t>E</a:t>
            </a:r>
            <a:r>
              <a:rPr lang="en-US" dirty="0" smtClean="0"/>
              <a:t>nd users </a:t>
            </a:r>
          </a:p>
          <a:p>
            <a:pPr lvl="1"/>
            <a:r>
              <a:rPr lang="en-US" dirty="0" smtClean="0"/>
              <a:t>Open web environment </a:t>
            </a:r>
            <a:endParaRPr lang="en-US" dirty="0"/>
          </a:p>
          <a:p>
            <a:r>
              <a:rPr lang="en-US" dirty="0" smtClean="0"/>
              <a:t>Community/Domain</a:t>
            </a:r>
          </a:p>
          <a:p>
            <a:pPr lvl="1"/>
            <a:r>
              <a:rPr lang="en-US" dirty="0" smtClean="0"/>
              <a:t>Verticals: science, humanities, journalism, open government, etc. </a:t>
            </a:r>
          </a:p>
          <a:p>
            <a:pPr lvl="1"/>
            <a:r>
              <a:rPr lang="en-US" dirty="0" smtClean="0"/>
              <a:t>Horizontals: students, researchers, publishers, citizens, employees, etc.</a:t>
            </a:r>
          </a:p>
          <a:p>
            <a:r>
              <a:rPr lang="en-US" dirty="0" smtClean="0"/>
              <a:t>Publisher engagement (those who might embed)</a:t>
            </a:r>
          </a:p>
          <a:p>
            <a:pPr lvl="1"/>
            <a:r>
              <a:rPr lang="en-US" dirty="0" smtClean="0"/>
              <a:t>Individual organizations or groups</a:t>
            </a:r>
          </a:p>
          <a:p>
            <a:r>
              <a:rPr lang="en-US" dirty="0" smtClean="0"/>
              <a:t>Commercial/Government opportunities </a:t>
            </a:r>
          </a:p>
          <a:p>
            <a:pPr lvl="1"/>
            <a:r>
              <a:rPr lang="en-US" dirty="0" smtClean="0"/>
              <a:t>Firms or sectors that are knowledge intensive</a:t>
            </a:r>
          </a:p>
        </p:txBody>
      </p:sp>
    </p:spTree>
    <p:extLst>
      <p:ext uri="{BB962C8B-B14F-4D97-AF65-F5344CB8AC3E}">
        <p14:creationId xmlns:p14="http://schemas.microsoft.com/office/powerpoint/2010/main" val="390658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Publishing cases</a:t>
            </a:r>
            <a:endParaRPr lang="en-US" dirty="0"/>
          </a:p>
        </p:txBody>
      </p:sp>
      <p:sp>
        <p:nvSpPr>
          <p:cNvPr id="3" name="Content Placeholder 2"/>
          <p:cNvSpPr>
            <a:spLocks noGrp="1"/>
          </p:cNvSpPr>
          <p:nvPr>
            <p:ph idx="1"/>
          </p:nvPr>
        </p:nvSpPr>
        <p:spPr>
          <a:xfrm>
            <a:off x="457200" y="1600200"/>
            <a:ext cx="8348328" cy="4525963"/>
          </a:xfrm>
        </p:spPr>
        <p:txBody>
          <a:bodyPr>
            <a:normAutofit fontScale="92500" lnSpcReduction="20000"/>
          </a:bodyPr>
          <a:lstStyle/>
          <a:p>
            <a:pPr marL="0" indent="0">
              <a:buNone/>
            </a:pPr>
            <a:r>
              <a:rPr lang="en-US" dirty="0" smtClean="0"/>
              <a:t>Publishing cases diverge between pre-pub and post-publication scenarios.</a:t>
            </a:r>
          </a:p>
          <a:p>
            <a:pPr marL="0" indent="0">
              <a:buNone/>
            </a:pPr>
            <a:endParaRPr lang="en-US" dirty="0" smtClean="0"/>
          </a:p>
          <a:p>
            <a:pPr lvl="1">
              <a:buFont typeface="Arial"/>
              <a:buChar char="•"/>
            </a:pPr>
            <a:r>
              <a:rPr lang="en-US" u="sng" dirty="0" smtClean="0"/>
              <a:t>Authorship</a:t>
            </a:r>
            <a:r>
              <a:rPr lang="en-US" dirty="0" smtClean="0"/>
              <a:t> – Annotation is perfect for the collaborative process of writing &amp; revision control between multiple authors.</a:t>
            </a:r>
            <a:endParaRPr lang="en-US" u="sng" dirty="0" smtClean="0"/>
          </a:p>
          <a:p>
            <a:pPr lvl="1">
              <a:buFont typeface="Arial"/>
              <a:buChar char="•"/>
            </a:pPr>
            <a:r>
              <a:rPr lang="en-US" u="sng" dirty="0" smtClean="0"/>
              <a:t>Pre-pub</a:t>
            </a:r>
            <a:r>
              <a:rPr lang="en-US" dirty="0" smtClean="0"/>
              <a:t> - peer review easiest at new journals. Same infrastructure to deliver post-publication support. </a:t>
            </a:r>
          </a:p>
          <a:p>
            <a:pPr lvl="1">
              <a:buFont typeface="Arial"/>
              <a:buChar char="•"/>
            </a:pPr>
            <a:r>
              <a:rPr lang="en-US" u="sng" dirty="0"/>
              <a:t>Pre-print</a:t>
            </a:r>
            <a:r>
              <a:rPr lang="en-US" dirty="0"/>
              <a:t> </a:t>
            </a:r>
            <a:r>
              <a:rPr lang="en-US" dirty="0" smtClean="0"/>
              <a:t>- commentary </a:t>
            </a:r>
            <a:r>
              <a:rPr lang="en-US" dirty="0"/>
              <a:t>can function as informal peer review; a gateway to formal consideration. </a:t>
            </a:r>
          </a:p>
          <a:p>
            <a:pPr lvl="1">
              <a:buFont typeface="Arial"/>
              <a:buChar char="•"/>
            </a:pPr>
            <a:r>
              <a:rPr lang="en-US" u="sng" dirty="0" smtClean="0"/>
              <a:t>Post-pub</a:t>
            </a:r>
            <a:r>
              <a:rPr lang="en-US" dirty="0" smtClean="0"/>
              <a:t> - peer review / commentary.</a:t>
            </a:r>
          </a:p>
        </p:txBody>
      </p:sp>
    </p:spTree>
    <p:extLst>
      <p:ext uri="{BB962C8B-B14F-4D97-AF65-F5344CB8AC3E}">
        <p14:creationId xmlns:p14="http://schemas.microsoft.com/office/powerpoint/2010/main" val="91594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cxnSp>
        <p:nvCxnSpPr>
          <p:cNvPr id="23" name="Shape 217"/>
          <p:cNvCxnSpPr/>
          <p:nvPr/>
        </p:nvCxnSpPr>
        <p:spPr>
          <a:xfrm>
            <a:off x="3606800" y="2133599"/>
            <a:ext cx="0" cy="2743199"/>
          </a:xfrm>
          <a:prstGeom prst="straightConnector1">
            <a:avLst/>
          </a:prstGeom>
          <a:noFill/>
          <a:ln w="31750" cap="flat">
            <a:solidFill>
              <a:srgbClr val="3366FF"/>
            </a:solidFill>
            <a:prstDash val="solid"/>
            <a:round/>
            <a:headEnd type="none" w="med" len="med"/>
            <a:tailEnd type="none" w="med" len="med"/>
          </a:ln>
        </p:spPr>
      </p:cxnSp>
      <p:sp>
        <p:nvSpPr>
          <p:cNvPr id="24" name="Shape 232"/>
          <p:cNvSpPr txBox="1"/>
          <p:nvPr/>
        </p:nvSpPr>
        <p:spPr>
          <a:xfrm>
            <a:off x="3221428" y="1638300"/>
            <a:ext cx="948543" cy="461624"/>
          </a:xfrm>
          <a:prstGeom prst="rect">
            <a:avLst/>
          </a:prstGeom>
          <a:noFill/>
          <a:ln>
            <a:noFill/>
          </a:ln>
        </p:spPr>
        <p:txBody>
          <a:bodyPr wrap="square" lIns="91425" tIns="45700" rIns="91425" bIns="45700" anchor="t" anchorCtr="0">
            <a:spAutoFit/>
          </a:bodyPr>
          <a:lstStyle/>
          <a:p>
            <a:pPr defTabSz="914400">
              <a:buSzPct val="25000"/>
            </a:pPr>
            <a:r>
              <a:rPr lang="x-none" sz="2400" kern="0" dirty="0">
                <a:solidFill>
                  <a:srgbClr val="3366FF"/>
                </a:solidFill>
                <a:latin typeface="Myriad Pro"/>
                <a:ea typeface="Calibri"/>
                <a:cs typeface="Myriad Pro"/>
                <a:sym typeface="Calibri"/>
                <a:rtl val="0"/>
              </a:rPr>
              <a:t>now</a:t>
            </a:r>
          </a:p>
        </p:txBody>
      </p:sp>
      <p:sp>
        <p:nvSpPr>
          <p:cNvPr id="219" name="Shape 219"/>
          <p:cNvSpPr txBox="1"/>
          <p:nvPr/>
        </p:nvSpPr>
        <p:spPr>
          <a:xfrm>
            <a:off x="1371600" y="4991100"/>
            <a:ext cx="808634" cy="461664"/>
          </a:xfrm>
          <a:prstGeom prst="rect">
            <a:avLst/>
          </a:prstGeom>
          <a:noFill/>
          <a:ln>
            <a:noFill/>
          </a:ln>
        </p:spPr>
        <p:txBody>
          <a:bodyPr lIns="91425" tIns="45700" rIns="91425" bIns="45700" anchor="t" anchorCtr="0">
            <a:spAutoFit/>
          </a:bodyPr>
          <a:lstStyle/>
          <a:p>
            <a:pPr defTabSz="914400">
              <a:buSzPct val="25000"/>
            </a:pPr>
            <a:r>
              <a:rPr lang="x-none" sz="2400" kern="0" dirty="0">
                <a:solidFill>
                  <a:srgbClr val="595959"/>
                </a:solidFill>
                <a:latin typeface="Gill Sans MT"/>
                <a:ea typeface="Calibri"/>
                <a:cs typeface="Gill Sans MT"/>
                <a:sym typeface="Calibri"/>
                <a:rtl val="0"/>
              </a:rPr>
              <a:t>2012</a:t>
            </a:r>
          </a:p>
        </p:txBody>
      </p:sp>
      <p:cxnSp>
        <p:nvCxnSpPr>
          <p:cNvPr id="220" name="Shape 220"/>
          <p:cNvCxnSpPr/>
          <p:nvPr/>
        </p:nvCxnSpPr>
        <p:spPr>
          <a:xfrm>
            <a:off x="838200" y="1981199"/>
            <a:ext cx="0" cy="3471565"/>
          </a:xfrm>
          <a:prstGeom prst="straightConnector1">
            <a:avLst/>
          </a:prstGeom>
          <a:noFill/>
          <a:ln w="31750" cap="flat">
            <a:solidFill>
              <a:schemeClr val="tx1">
                <a:lumMod val="65000"/>
                <a:lumOff val="35000"/>
              </a:schemeClr>
            </a:solidFill>
            <a:prstDash val="solid"/>
            <a:round/>
            <a:headEnd type="none" w="med" len="med"/>
            <a:tailEnd type="none" w="lg" len="lg"/>
          </a:ln>
        </p:spPr>
      </p:cxnSp>
      <p:cxnSp>
        <p:nvCxnSpPr>
          <p:cNvPr id="221" name="Shape 221"/>
          <p:cNvCxnSpPr/>
          <p:nvPr/>
        </p:nvCxnSpPr>
        <p:spPr>
          <a:xfrm>
            <a:off x="609600" y="4991100"/>
            <a:ext cx="8036859" cy="4464"/>
          </a:xfrm>
          <a:prstGeom prst="straightConnector1">
            <a:avLst/>
          </a:prstGeom>
          <a:noFill/>
          <a:ln w="31750" cap="flat">
            <a:solidFill>
              <a:schemeClr val="tx1">
                <a:lumMod val="65000"/>
                <a:lumOff val="35000"/>
              </a:schemeClr>
            </a:solidFill>
            <a:prstDash val="solid"/>
            <a:round/>
            <a:headEnd type="none" w="med" len="med"/>
            <a:tailEnd type="triangle" w="lg" len="lg"/>
          </a:ln>
        </p:spPr>
      </p:cxnSp>
      <p:sp>
        <p:nvSpPr>
          <p:cNvPr id="222" name="Shape 222"/>
          <p:cNvSpPr txBox="1"/>
          <p:nvPr/>
        </p:nvSpPr>
        <p:spPr>
          <a:xfrm>
            <a:off x="2747364" y="4991100"/>
            <a:ext cx="808634" cy="461664"/>
          </a:xfrm>
          <a:prstGeom prst="rect">
            <a:avLst/>
          </a:prstGeom>
          <a:noFill/>
          <a:ln>
            <a:noFill/>
          </a:ln>
        </p:spPr>
        <p:txBody>
          <a:bodyPr lIns="91425" tIns="45700" rIns="91425" bIns="45700" anchor="t" anchorCtr="0">
            <a:spAutoFit/>
          </a:bodyPr>
          <a:lstStyle/>
          <a:p>
            <a:pPr defTabSz="914400">
              <a:buSzPct val="25000"/>
            </a:pPr>
            <a:r>
              <a:rPr lang="x-none" sz="2400" kern="0" dirty="0">
                <a:solidFill>
                  <a:srgbClr val="595959"/>
                </a:solidFill>
                <a:latin typeface="Gill Sans MT"/>
                <a:ea typeface="Calibri"/>
                <a:cs typeface="Gill Sans MT"/>
                <a:sym typeface="Calibri"/>
                <a:rtl val="0"/>
              </a:rPr>
              <a:t>2013</a:t>
            </a:r>
          </a:p>
        </p:txBody>
      </p:sp>
      <p:grpSp>
        <p:nvGrpSpPr>
          <p:cNvPr id="223" name="Shape 223"/>
          <p:cNvGrpSpPr/>
          <p:nvPr/>
        </p:nvGrpSpPr>
        <p:grpSpPr>
          <a:xfrm>
            <a:off x="1447800" y="2095500"/>
            <a:ext cx="4114800" cy="400109"/>
            <a:chOff x="1447800" y="2235200"/>
            <a:chExt cx="4114800" cy="400109"/>
          </a:xfrm>
        </p:grpSpPr>
        <p:sp>
          <p:nvSpPr>
            <p:cNvPr id="224" name="Shape 224"/>
            <p:cNvSpPr/>
            <p:nvPr/>
          </p:nvSpPr>
          <p:spPr>
            <a:xfrm>
              <a:off x="1447800" y="2305109"/>
              <a:ext cx="4114800" cy="304799"/>
            </a:xfrm>
            <a:prstGeom prst="rect">
              <a:avLst/>
            </a:prstGeom>
            <a:solidFill>
              <a:srgbClr val="7E1C0E"/>
            </a:solidFill>
            <a:ln w="9525" cap="flat">
              <a:solidFill>
                <a:srgbClr val="7E1C0E"/>
              </a:solidFill>
              <a:prstDash val="solid"/>
              <a:round/>
              <a:headEnd type="none" w="med" len="med"/>
              <a:tailEnd type="none" w="med" len="med"/>
            </a:ln>
          </p:spPr>
          <p:txBody>
            <a:bodyPr lIns="91425" tIns="45700" rIns="91425" bIns="45700" anchor="ctr" anchorCtr="0">
              <a:spAutoFit/>
            </a:bodyPr>
            <a:lstStyle/>
            <a:p>
              <a:pPr defTabSz="914400"/>
              <a:endParaRPr sz="1400" kern="0">
                <a:solidFill>
                  <a:srgbClr val="000000"/>
                </a:solidFill>
                <a:latin typeface="Myriad Pro"/>
                <a:ea typeface="Arial"/>
                <a:cs typeface="Myriad Pro"/>
                <a:sym typeface="Arial"/>
                <a:rtl val="0"/>
              </a:endParaRPr>
            </a:p>
          </p:txBody>
        </p:sp>
        <p:sp>
          <p:nvSpPr>
            <p:cNvPr id="225" name="Shape 225"/>
            <p:cNvSpPr txBox="1"/>
            <p:nvPr/>
          </p:nvSpPr>
          <p:spPr>
            <a:xfrm>
              <a:off x="1625600" y="2235200"/>
              <a:ext cx="3581399" cy="400109"/>
            </a:xfrm>
            <a:prstGeom prst="rect">
              <a:avLst/>
            </a:prstGeom>
            <a:noFill/>
            <a:ln>
              <a:noFill/>
            </a:ln>
          </p:spPr>
          <p:txBody>
            <a:bodyPr lIns="91425" tIns="45700" rIns="91425" bIns="45700" anchor="t" anchorCtr="0">
              <a:spAutoFit/>
            </a:bodyPr>
            <a:lstStyle/>
            <a:p>
              <a:pPr defTabSz="914400">
                <a:buSzPct val="25000"/>
              </a:pPr>
              <a:r>
                <a:rPr lang="x-none" sz="2000" kern="0" dirty="0">
                  <a:solidFill>
                    <a:srgbClr val="FFFFFF"/>
                  </a:solidFill>
                  <a:latin typeface="Myriad Pro"/>
                  <a:ea typeface="Calibri"/>
                  <a:cs typeface="Myriad Pro"/>
                  <a:sym typeface="Calibri"/>
                  <a:rtl val="0"/>
                </a:rPr>
                <a:t>Annotation / Anchoring / UI</a:t>
              </a:r>
            </a:p>
          </p:txBody>
        </p:sp>
      </p:grpSp>
      <p:grpSp>
        <p:nvGrpSpPr>
          <p:cNvPr id="226" name="Shape 226"/>
          <p:cNvGrpSpPr/>
          <p:nvPr/>
        </p:nvGrpSpPr>
        <p:grpSpPr>
          <a:xfrm>
            <a:off x="4140200" y="3276599"/>
            <a:ext cx="3822698" cy="400109"/>
            <a:chOff x="4438694" y="3333689"/>
            <a:chExt cx="3486104" cy="400109"/>
          </a:xfrm>
        </p:grpSpPr>
        <p:sp>
          <p:nvSpPr>
            <p:cNvPr id="227" name="Shape 227"/>
            <p:cNvSpPr/>
            <p:nvPr/>
          </p:nvSpPr>
          <p:spPr>
            <a:xfrm>
              <a:off x="4438694" y="3409889"/>
              <a:ext cx="3486104" cy="304799"/>
            </a:xfrm>
            <a:prstGeom prst="rect">
              <a:avLst/>
            </a:prstGeom>
            <a:solidFill>
              <a:srgbClr val="7E1C0E"/>
            </a:solidFill>
            <a:ln w="9525" cap="flat">
              <a:solidFill>
                <a:srgbClr val="7E1C0E"/>
              </a:solidFill>
              <a:prstDash val="solid"/>
              <a:round/>
              <a:headEnd type="none" w="med" len="med"/>
              <a:tailEnd type="none" w="med" len="med"/>
            </a:ln>
          </p:spPr>
          <p:txBody>
            <a:bodyPr lIns="91425" tIns="45700" rIns="91425" bIns="45700" anchor="ctr" anchorCtr="0">
              <a:spAutoFit/>
            </a:bodyPr>
            <a:lstStyle/>
            <a:p>
              <a:pPr defTabSz="914400"/>
              <a:endParaRPr sz="1400" kern="0">
                <a:solidFill>
                  <a:srgbClr val="000000"/>
                </a:solidFill>
                <a:latin typeface="Myriad Pro"/>
                <a:ea typeface="Arial"/>
                <a:cs typeface="Myriad Pro"/>
                <a:sym typeface="Arial"/>
                <a:rtl val="0"/>
              </a:endParaRPr>
            </a:p>
          </p:txBody>
        </p:sp>
        <p:sp>
          <p:nvSpPr>
            <p:cNvPr id="228" name="Shape 228"/>
            <p:cNvSpPr txBox="1"/>
            <p:nvPr/>
          </p:nvSpPr>
          <p:spPr>
            <a:xfrm>
              <a:off x="4578709" y="3333689"/>
              <a:ext cx="1371599" cy="400109"/>
            </a:xfrm>
            <a:prstGeom prst="rect">
              <a:avLst/>
            </a:prstGeom>
            <a:noFill/>
            <a:ln>
              <a:noFill/>
            </a:ln>
          </p:spPr>
          <p:txBody>
            <a:bodyPr lIns="91425" tIns="45700" rIns="91425" bIns="45700" anchor="t" anchorCtr="0">
              <a:spAutoFit/>
            </a:bodyPr>
            <a:lstStyle/>
            <a:p>
              <a:pPr defTabSz="914400">
                <a:buSzPct val="25000"/>
              </a:pPr>
              <a:r>
                <a:rPr lang="x-none" sz="2000" kern="0" dirty="0">
                  <a:solidFill>
                    <a:srgbClr val="FFFFFF"/>
                  </a:solidFill>
                  <a:latin typeface="Myriad Pro"/>
                  <a:ea typeface="Calibri"/>
                  <a:cs typeface="Myriad Pro"/>
                  <a:sym typeface="Calibri"/>
                  <a:rtl val="0"/>
                </a:rPr>
                <a:t>Cold start</a:t>
              </a:r>
            </a:p>
          </p:txBody>
        </p:sp>
      </p:grpSp>
      <p:grpSp>
        <p:nvGrpSpPr>
          <p:cNvPr id="229" name="Shape 229"/>
          <p:cNvGrpSpPr/>
          <p:nvPr/>
        </p:nvGrpSpPr>
        <p:grpSpPr>
          <a:xfrm>
            <a:off x="3505200" y="2679700"/>
            <a:ext cx="4394199" cy="400109"/>
            <a:chOff x="3505200" y="2755900"/>
            <a:chExt cx="4394199" cy="400109"/>
          </a:xfrm>
        </p:grpSpPr>
        <p:sp>
          <p:nvSpPr>
            <p:cNvPr id="230" name="Shape 230"/>
            <p:cNvSpPr/>
            <p:nvPr/>
          </p:nvSpPr>
          <p:spPr>
            <a:xfrm>
              <a:off x="3505200" y="2829508"/>
              <a:ext cx="4267199" cy="313800"/>
            </a:xfrm>
            <a:prstGeom prst="rect">
              <a:avLst/>
            </a:prstGeom>
            <a:solidFill>
              <a:srgbClr val="7E1C0E"/>
            </a:solidFill>
            <a:ln w="9525" cap="flat">
              <a:solidFill>
                <a:srgbClr val="7E1C0E"/>
              </a:solidFill>
              <a:prstDash val="solid"/>
              <a:round/>
              <a:headEnd type="none" w="med" len="med"/>
              <a:tailEnd type="none" w="med" len="med"/>
            </a:ln>
          </p:spPr>
          <p:txBody>
            <a:bodyPr lIns="91425" tIns="45700" rIns="91425" bIns="45700" anchor="ctr" anchorCtr="0">
              <a:spAutoFit/>
            </a:bodyPr>
            <a:lstStyle/>
            <a:p>
              <a:pPr defTabSz="914400"/>
              <a:endParaRPr sz="1400" kern="0">
                <a:solidFill>
                  <a:srgbClr val="000000"/>
                </a:solidFill>
                <a:latin typeface="Myriad Pro"/>
                <a:ea typeface="Arial"/>
                <a:cs typeface="Myriad Pro"/>
                <a:sym typeface="Arial"/>
                <a:rtl val="0"/>
              </a:endParaRPr>
            </a:p>
          </p:txBody>
        </p:sp>
        <p:sp>
          <p:nvSpPr>
            <p:cNvPr id="231" name="Shape 231"/>
            <p:cNvSpPr txBox="1"/>
            <p:nvPr/>
          </p:nvSpPr>
          <p:spPr>
            <a:xfrm>
              <a:off x="3708400" y="2755900"/>
              <a:ext cx="4190999" cy="400109"/>
            </a:xfrm>
            <a:prstGeom prst="rect">
              <a:avLst/>
            </a:prstGeom>
            <a:noFill/>
            <a:ln>
              <a:noFill/>
            </a:ln>
          </p:spPr>
          <p:txBody>
            <a:bodyPr lIns="91425" tIns="45700" rIns="91425" bIns="45700" anchor="t" anchorCtr="0">
              <a:spAutoFit/>
            </a:bodyPr>
            <a:lstStyle/>
            <a:p>
              <a:pPr defTabSz="914400">
                <a:buSzPct val="25000"/>
              </a:pPr>
              <a:r>
                <a:rPr lang="x-none" sz="2000" kern="0" dirty="0">
                  <a:solidFill>
                    <a:srgbClr val="FFFFFF"/>
                  </a:solidFill>
                  <a:latin typeface="Myriad Pro"/>
                  <a:ea typeface="Calibri"/>
                  <a:cs typeface="Myriad Pro"/>
                  <a:sym typeface="Calibri"/>
                  <a:rtl val="0"/>
                </a:rPr>
                <a:t>Reputation model / </a:t>
              </a:r>
              <a:r>
                <a:rPr lang="x-none" sz="2000" kern="0" dirty="0" smtClean="0">
                  <a:solidFill>
                    <a:srgbClr val="FFFFFF"/>
                  </a:solidFill>
                  <a:latin typeface="Myriad Pro"/>
                  <a:ea typeface="Calibri"/>
                  <a:cs typeface="Myriad Pro"/>
                  <a:sym typeface="Calibri"/>
                  <a:rtl val="0"/>
                </a:rPr>
                <a:t>Peer</a:t>
              </a:r>
              <a:r>
                <a:rPr lang="en-US" sz="2000" kern="0" dirty="0" smtClean="0">
                  <a:solidFill>
                    <a:srgbClr val="FFFFFF"/>
                  </a:solidFill>
                  <a:latin typeface="Myriad Pro"/>
                  <a:ea typeface="Calibri"/>
                  <a:cs typeface="Myriad Pro"/>
                  <a:sym typeface="Calibri"/>
                  <a:rtl val="0"/>
                </a:rPr>
                <a:t>-review</a:t>
              </a:r>
              <a:endParaRPr lang="x-none" sz="2000" kern="0" dirty="0">
                <a:solidFill>
                  <a:srgbClr val="FFFFFF"/>
                </a:solidFill>
                <a:latin typeface="Myriad Pro"/>
                <a:ea typeface="Calibri"/>
                <a:cs typeface="Myriad Pro"/>
                <a:sym typeface="Calibri"/>
                <a:rtl val="0"/>
              </a:endParaRPr>
            </a:p>
          </p:txBody>
        </p:sp>
      </p:grpSp>
      <p:grpSp>
        <p:nvGrpSpPr>
          <p:cNvPr id="233" name="Shape 233"/>
          <p:cNvGrpSpPr/>
          <p:nvPr/>
        </p:nvGrpSpPr>
        <p:grpSpPr>
          <a:xfrm>
            <a:off x="5651500" y="3848100"/>
            <a:ext cx="2994959" cy="400109"/>
            <a:chOff x="6038894" y="4051300"/>
            <a:chExt cx="2571705" cy="400109"/>
          </a:xfrm>
        </p:grpSpPr>
        <p:sp>
          <p:nvSpPr>
            <p:cNvPr id="234" name="Shape 234"/>
            <p:cNvSpPr/>
            <p:nvPr/>
          </p:nvSpPr>
          <p:spPr>
            <a:xfrm>
              <a:off x="6038894" y="4114800"/>
              <a:ext cx="2571705" cy="304799"/>
            </a:xfrm>
            <a:prstGeom prst="rect">
              <a:avLst/>
            </a:prstGeom>
            <a:solidFill>
              <a:srgbClr val="7E1C0E"/>
            </a:solidFill>
            <a:ln w="9525" cap="flat">
              <a:solidFill>
                <a:srgbClr val="7E1C0E"/>
              </a:solidFill>
              <a:prstDash val="solid"/>
              <a:round/>
              <a:headEnd type="none" w="med" len="med"/>
              <a:tailEnd type="none" w="med" len="med"/>
            </a:ln>
          </p:spPr>
          <p:txBody>
            <a:bodyPr lIns="91425" tIns="45700" rIns="91425" bIns="45700" anchor="ctr" anchorCtr="0">
              <a:spAutoFit/>
            </a:bodyPr>
            <a:lstStyle/>
            <a:p>
              <a:pPr defTabSz="914400"/>
              <a:endParaRPr sz="1400" kern="0">
                <a:solidFill>
                  <a:srgbClr val="000000"/>
                </a:solidFill>
                <a:latin typeface="Myriad Pro"/>
                <a:ea typeface="Arial"/>
                <a:cs typeface="Myriad Pro"/>
                <a:sym typeface="Arial"/>
                <a:rtl val="0"/>
              </a:endParaRPr>
            </a:p>
          </p:txBody>
        </p:sp>
        <p:sp>
          <p:nvSpPr>
            <p:cNvPr id="235" name="Shape 235"/>
            <p:cNvSpPr txBox="1"/>
            <p:nvPr/>
          </p:nvSpPr>
          <p:spPr>
            <a:xfrm>
              <a:off x="6160102" y="4051300"/>
              <a:ext cx="861232" cy="400109"/>
            </a:xfrm>
            <a:prstGeom prst="rect">
              <a:avLst/>
            </a:prstGeom>
            <a:noFill/>
            <a:ln>
              <a:noFill/>
            </a:ln>
          </p:spPr>
          <p:txBody>
            <a:bodyPr lIns="91425" tIns="45700" rIns="91425" bIns="45700" anchor="t" anchorCtr="0">
              <a:spAutoFit/>
            </a:bodyPr>
            <a:lstStyle/>
            <a:p>
              <a:pPr defTabSz="914400">
                <a:buSzPct val="25000"/>
              </a:pPr>
              <a:r>
                <a:rPr lang="x-none" sz="2000" kern="0" dirty="0">
                  <a:solidFill>
                    <a:srgbClr val="FFFFFF"/>
                  </a:solidFill>
                  <a:latin typeface="Myriad Pro"/>
                  <a:ea typeface="Calibri"/>
                  <a:cs typeface="Myriad Pro"/>
                  <a:sym typeface="Calibri"/>
                  <a:rtl val="0"/>
                </a:rPr>
                <a:t>Scale</a:t>
              </a:r>
            </a:p>
          </p:txBody>
        </p:sp>
      </p:grpSp>
      <p:sp>
        <p:nvSpPr>
          <p:cNvPr id="22"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Text" lastClr="000000">
                    <a:lumMod val="65000"/>
                    <a:lumOff val="35000"/>
                  </a:sysClr>
                </a:solidFill>
                <a:effectLst/>
                <a:uLnTx/>
                <a:uFillTx/>
                <a:ea typeface="+mj-ea"/>
              </a:rPr>
              <a:t>5 year roadmap</a:t>
            </a:r>
            <a:endParaRPr kumimoji="0" lang="en-US" sz="4400" b="0" i="0" u="none" strike="noStrike" kern="1200" cap="none" spc="0" normalizeH="0" baseline="0" noProof="0" dirty="0">
              <a:ln>
                <a:noFill/>
              </a:ln>
              <a:solidFill>
                <a:sysClr val="windowText" lastClr="000000">
                  <a:lumMod val="65000"/>
                  <a:lumOff val="35000"/>
                </a:sysClr>
              </a:solidFill>
              <a:effectLst/>
              <a:uLnTx/>
              <a:uFillTx/>
              <a:ea typeface="+mj-ea"/>
            </a:endParaRPr>
          </a:p>
        </p:txBody>
      </p:sp>
      <p:sp>
        <p:nvSpPr>
          <p:cNvPr id="21" name="Shape 222"/>
          <p:cNvSpPr txBox="1"/>
          <p:nvPr/>
        </p:nvSpPr>
        <p:spPr>
          <a:xfrm>
            <a:off x="4089400" y="4991100"/>
            <a:ext cx="808634" cy="461664"/>
          </a:xfrm>
          <a:prstGeom prst="rect">
            <a:avLst/>
          </a:prstGeom>
          <a:noFill/>
          <a:ln>
            <a:noFill/>
          </a:ln>
        </p:spPr>
        <p:txBody>
          <a:bodyPr lIns="91425" tIns="45700" rIns="91425" bIns="45700" anchor="t" anchorCtr="0">
            <a:spAutoFit/>
          </a:bodyPr>
          <a:lstStyle/>
          <a:p>
            <a:pPr defTabSz="914400">
              <a:buSzPct val="25000"/>
            </a:pPr>
            <a:r>
              <a:rPr lang="x-none" sz="2400" kern="0" dirty="0" smtClean="0">
                <a:solidFill>
                  <a:srgbClr val="595959"/>
                </a:solidFill>
                <a:latin typeface="Gill Sans MT"/>
                <a:ea typeface="Calibri"/>
                <a:cs typeface="Gill Sans MT"/>
                <a:sym typeface="Calibri"/>
                <a:rtl val="0"/>
              </a:rPr>
              <a:t>201</a:t>
            </a:r>
            <a:r>
              <a:rPr lang="en-US" sz="2400" kern="0" dirty="0" smtClean="0">
                <a:solidFill>
                  <a:srgbClr val="595959"/>
                </a:solidFill>
                <a:latin typeface="Gill Sans MT"/>
                <a:ea typeface="Calibri"/>
                <a:cs typeface="Gill Sans MT"/>
                <a:sym typeface="Calibri"/>
                <a:rtl val="0"/>
              </a:rPr>
              <a:t>4</a:t>
            </a:r>
            <a:endParaRPr lang="x-none" sz="2400" kern="0" dirty="0">
              <a:solidFill>
                <a:srgbClr val="595959"/>
              </a:solidFill>
              <a:latin typeface="Gill Sans MT"/>
              <a:ea typeface="Calibri"/>
              <a:cs typeface="Gill Sans MT"/>
              <a:sym typeface="Calibri"/>
              <a:rtl val="0"/>
            </a:endParaRPr>
          </a:p>
        </p:txBody>
      </p:sp>
      <p:sp>
        <p:nvSpPr>
          <p:cNvPr id="25" name="Shape 222"/>
          <p:cNvSpPr txBox="1"/>
          <p:nvPr/>
        </p:nvSpPr>
        <p:spPr>
          <a:xfrm>
            <a:off x="5435600" y="4991100"/>
            <a:ext cx="808634" cy="461664"/>
          </a:xfrm>
          <a:prstGeom prst="rect">
            <a:avLst/>
          </a:prstGeom>
          <a:noFill/>
          <a:ln>
            <a:noFill/>
          </a:ln>
        </p:spPr>
        <p:txBody>
          <a:bodyPr lIns="91425" tIns="45700" rIns="91425" bIns="45700" anchor="t" anchorCtr="0">
            <a:spAutoFit/>
          </a:bodyPr>
          <a:lstStyle/>
          <a:p>
            <a:pPr defTabSz="914400">
              <a:buSzPct val="25000"/>
            </a:pPr>
            <a:r>
              <a:rPr lang="x-none" sz="2400" kern="0" dirty="0" smtClean="0">
                <a:solidFill>
                  <a:srgbClr val="595959"/>
                </a:solidFill>
                <a:latin typeface="Gill Sans MT"/>
                <a:ea typeface="Calibri"/>
                <a:cs typeface="Gill Sans MT"/>
                <a:sym typeface="Calibri"/>
                <a:rtl val="0"/>
              </a:rPr>
              <a:t>201</a:t>
            </a:r>
            <a:r>
              <a:rPr lang="en-US" sz="2400" kern="0" dirty="0">
                <a:solidFill>
                  <a:srgbClr val="595959"/>
                </a:solidFill>
                <a:latin typeface="Gill Sans MT"/>
                <a:ea typeface="Calibri"/>
                <a:cs typeface="Gill Sans MT"/>
                <a:sym typeface="Calibri"/>
                <a:rtl val="0"/>
              </a:rPr>
              <a:t>5</a:t>
            </a:r>
            <a:endParaRPr lang="x-none" sz="2400" kern="0" dirty="0">
              <a:solidFill>
                <a:srgbClr val="595959"/>
              </a:solidFill>
              <a:latin typeface="Gill Sans MT"/>
              <a:ea typeface="Calibri"/>
              <a:cs typeface="Gill Sans MT"/>
              <a:sym typeface="Calibri"/>
              <a:rtl val="0"/>
            </a:endParaRPr>
          </a:p>
        </p:txBody>
      </p:sp>
      <p:sp>
        <p:nvSpPr>
          <p:cNvPr id="26" name="Shape 222"/>
          <p:cNvSpPr txBox="1"/>
          <p:nvPr/>
        </p:nvSpPr>
        <p:spPr>
          <a:xfrm>
            <a:off x="6819900" y="4995564"/>
            <a:ext cx="808634" cy="461664"/>
          </a:xfrm>
          <a:prstGeom prst="rect">
            <a:avLst/>
          </a:prstGeom>
          <a:noFill/>
          <a:ln>
            <a:noFill/>
          </a:ln>
        </p:spPr>
        <p:txBody>
          <a:bodyPr lIns="91425" tIns="45700" rIns="91425" bIns="45700" anchor="t" anchorCtr="0">
            <a:spAutoFit/>
          </a:bodyPr>
          <a:lstStyle/>
          <a:p>
            <a:pPr defTabSz="914400">
              <a:buSzPct val="25000"/>
            </a:pPr>
            <a:r>
              <a:rPr lang="x-none" sz="2400" kern="0" dirty="0" smtClean="0">
                <a:solidFill>
                  <a:srgbClr val="595959"/>
                </a:solidFill>
                <a:latin typeface="Gill Sans MT"/>
                <a:ea typeface="Calibri"/>
                <a:cs typeface="Gill Sans MT"/>
                <a:sym typeface="Calibri"/>
                <a:rtl val="0"/>
              </a:rPr>
              <a:t>201</a:t>
            </a:r>
            <a:r>
              <a:rPr lang="en-US" sz="2400" kern="0" dirty="0" smtClean="0">
                <a:solidFill>
                  <a:srgbClr val="595959"/>
                </a:solidFill>
                <a:latin typeface="Gill Sans MT"/>
                <a:ea typeface="Calibri"/>
                <a:cs typeface="Gill Sans MT"/>
                <a:sym typeface="Calibri"/>
                <a:rtl val="0"/>
              </a:rPr>
              <a:t>6</a:t>
            </a:r>
            <a:endParaRPr lang="x-none" sz="2400" kern="0" dirty="0">
              <a:solidFill>
                <a:srgbClr val="595959"/>
              </a:solidFill>
              <a:latin typeface="Gill Sans MT"/>
              <a:ea typeface="Calibri"/>
              <a:cs typeface="Gill Sans MT"/>
              <a:sym typeface="Calibri"/>
              <a:rtl val="0"/>
            </a:endParaRPr>
          </a:p>
        </p:txBody>
      </p:sp>
      <p:grpSp>
        <p:nvGrpSpPr>
          <p:cNvPr id="27" name="Shape 233"/>
          <p:cNvGrpSpPr/>
          <p:nvPr/>
        </p:nvGrpSpPr>
        <p:grpSpPr>
          <a:xfrm>
            <a:off x="6800894" y="4368800"/>
            <a:ext cx="1936706" cy="400069"/>
            <a:chOff x="6038894" y="4038600"/>
            <a:chExt cx="2698706" cy="400069"/>
          </a:xfrm>
        </p:grpSpPr>
        <p:sp>
          <p:nvSpPr>
            <p:cNvPr id="28" name="Shape 234"/>
            <p:cNvSpPr/>
            <p:nvPr/>
          </p:nvSpPr>
          <p:spPr>
            <a:xfrm>
              <a:off x="6038894" y="4114800"/>
              <a:ext cx="2571705" cy="304799"/>
            </a:xfrm>
            <a:prstGeom prst="rect">
              <a:avLst/>
            </a:prstGeom>
            <a:solidFill>
              <a:srgbClr val="7E1C0E"/>
            </a:solidFill>
            <a:ln w="9525" cap="flat">
              <a:solidFill>
                <a:srgbClr val="7E1C0E"/>
              </a:solidFill>
              <a:prstDash val="solid"/>
              <a:round/>
              <a:headEnd type="none" w="med" len="med"/>
              <a:tailEnd type="none" w="med" len="med"/>
            </a:ln>
          </p:spPr>
          <p:txBody>
            <a:bodyPr lIns="91425" tIns="45700" rIns="91425" bIns="45700" anchor="ctr" anchorCtr="0">
              <a:spAutoFit/>
            </a:bodyPr>
            <a:lstStyle/>
            <a:p>
              <a:pPr defTabSz="914400"/>
              <a:endParaRPr sz="1400" kern="0">
                <a:solidFill>
                  <a:srgbClr val="000000"/>
                </a:solidFill>
                <a:latin typeface="Myriad Pro"/>
                <a:ea typeface="Arial"/>
                <a:cs typeface="Myriad Pro"/>
                <a:sym typeface="Arial"/>
                <a:rtl val="0"/>
              </a:endParaRPr>
            </a:p>
          </p:txBody>
        </p:sp>
        <p:sp>
          <p:nvSpPr>
            <p:cNvPr id="29" name="Shape 235"/>
            <p:cNvSpPr txBox="1"/>
            <p:nvPr/>
          </p:nvSpPr>
          <p:spPr>
            <a:xfrm>
              <a:off x="6248400" y="4038600"/>
              <a:ext cx="2489200" cy="400069"/>
            </a:xfrm>
            <a:prstGeom prst="rect">
              <a:avLst/>
            </a:prstGeom>
            <a:noFill/>
            <a:ln>
              <a:noFill/>
            </a:ln>
          </p:spPr>
          <p:txBody>
            <a:bodyPr wrap="square" lIns="91425" tIns="45700" rIns="91425" bIns="45700" anchor="t" anchorCtr="0">
              <a:spAutoFit/>
            </a:bodyPr>
            <a:lstStyle/>
            <a:p>
              <a:pPr defTabSz="914400">
                <a:buSzPct val="25000"/>
              </a:pPr>
              <a:r>
                <a:rPr lang="en-US" sz="2000" kern="0" dirty="0" smtClean="0">
                  <a:solidFill>
                    <a:srgbClr val="FFFFFF"/>
                  </a:solidFill>
                  <a:latin typeface="Myriad Pro"/>
                  <a:ea typeface="Calibri"/>
                  <a:cs typeface="Myriad Pro"/>
                  <a:sym typeface="Calibri"/>
                  <a:rtl val="0"/>
                </a:rPr>
                <a:t>Sustainability</a:t>
              </a:r>
              <a:endParaRPr lang="x-none" sz="2000" kern="0" dirty="0">
                <a:solidFill>
                  <a:srgbClr val="FFFFFF"/>
                </a:solidFill>
                <a:latin typeface="Myriad Pro"/>
                <a:ea typeface="Calibri"/>
                <a:cs typeface="Myriad Pro"/>
                <a:sym typeface="Calibri"/>
                <a:rtl val="0"/>
              </a:endParaRPr>
            </a:p>
          </p:txBody>
        </p:sp>
      </p:grpSp>
    </p:spTree>
    <p:extLst>
      <p:ext uri="{BB962C8B-B14F-4D97-AF65-F5344CB8AC3E}">
        <p14:creationId xmlns:p14="http://schemas.microsoft.com/office/powerpoint/2010/main" val="166323521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Fundraising targets</a:t>
            </a:r>
            <a:endParaRPr lang="en-US" sz="3100" dirty="0"/>
          </a:p>
        </p:txBody>
      </p:sp>
      <p:sp>
        <p:nvSpPr>
          <p:cNvPr id="3" name="Content Placeholder 2"/>
          <p:cNvSpPr>
            <a:spLocks noGrp="1"/>
          </p:cNvSpPr>
          <p:nvPr>
            <p:ph idx="1"/>
          </p:nvPr>
        </p:nvSpPr>
        <p:spPr/>
        <p:txBody>
          <a:bodyPr>
            <a:normAutofit/>
          </a:bodyPr>
          <a:lstStyle/>
          <a:p>
            <a:r>
              <a:rPr lang="en-US" dirty="0" smtClean="0"/>
              <a:t>FY 2012 (till June 2012) - $240k / </a:t>
            </a:r>
            <a:r>
              <a:rPr lang="en-US" dirty="0" smtClean="0">
                <a:solidFill>
                  <a:schemeClr val="accent3">
                    <a:lumMod val="75000"/>
                  </a:schemeClr>
                </a:solidFill>
              </a:rPr>
              <a:t>done</a:t>
            </a:r>
            <a:endParaRPr lang="en-US" dirty="0">
              <a:solidFill>
                <a:schemeClr val="accent3">
                  <a:lumMod val="75000"/>
                </a:schemeClr>
              </a:solidFill>
            </a:endParaRPr>
          </a:p>
          <a:p>
            <a:r>
              <a:rPr lang="en-US" dirty="0" smtClean="0"/>
              <a:t>FY 2013 (till June 2013) - $800k / </a:t>
            </a:r>
            <a:r>
              <a:rPr lang="en-US" dirty="0" smtClean="0">
                <a:solidFill>
                  <a:schemeClr val="accent3">
                    <a:lumMod val="75000"/>
                  </a:schemeClr>
                </a:solidFill>
              </a:rPr>
              <a:t>done</a:t>
            </a:r>
            <a:endParaRPr lang="en-US" dirty="0" smtClean="0"/>
          </a:p>
          <a:p>
            <a:r>
              <a:rPr lang="en-US" dirty="0"/>
              <a:t>FY 2014 (till June 2014) - $</a:t>
            </a:r>
            <a:r>
              <a:rPr lang="en-US" dirty="0" smtClean="0"/>
              <a:t>2M / </a:t>
            </a:r>
            <a:r>
              <a:rPr lang="en-US" dirty="0" smtClean="0">
                <a:solidFill>
                  <a:srgbClr val="77933C"/>
                </a:solidFill>
              </a:rPr>
              <a:t>30% of target</a:t>
            </a:r>
            <a:endParaRPr lang="en-US" dirty="0">
              <a:solidFill>
                <a:srgbClr val="77933C"/>
              </a:solidFill>
            </a:endParaRPr>
          </a:p>
          <a:p>
            <a:r>
              <a:rPr lang="en-US" dirty="0"/>
              <a:t>FY </a:t>
            </a:r>
            <a:r>
              <a:rPr lang="en-US" dirty="0" smtClean="0"/>
              <a:t>2015 </a:t>
            </a:r>
            <a:r>
              <a:rPr lang="en-US" dirty="0"/>
              <a:t>(till June 2014) - </a:t>
            </a:r>
            <a:r>
              <a:rPr lang="en-US" dirty="0" smtClean="0"/>
              <a:t>$5M</a:t>
            </a:r>
            <a:endParaRPr lang="en-US" dirty="0"/>
          </a:p>
          <a:p>
            <a:r>
              <a:rPr lang="en-US" dirty="0"/>
              <a:t>FY </a:t>
            </a:r>
            <a:r>
              <a:rPr lang="en-US" dirty="0" smtClean="0"/>
              <a:t>2016-7 target for sustainability</a:t>
            </a:r>
            <a:endParaRPr lang="en-US" dirty="0"/>
          </a:p>
        </p:txBody>
      </p:sp>
    </p:spTree>
    <p:extLst>
      <p:ext uri="{BB962C8B-B14F-4D97-AF65-F5344CB8AC3E}">
        <p14:creationId xmlns:p14="http://schemas.microsoft.com/office/powerpoint/2010/main" val="2318211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p:nvPr/>
        </p:nvSpPr>
        <p:spPr>
          <a:xfrm>
            <a:off x="1828800" y="2667298"/>
            <a:ext cx="6324600" cy="3123901"/>
          </a:xfrm>
          <a:prstGeom prst="rect">
            <a:avLst/>
          </a:prstGeom>
          <a:noFill/>
          <a:ln>
            <a:noFill/>
          </a:ln>
        </p:spPr>
        <p:txBody>
          <a:bodyPr lIns="91425" tIns="45700" rIns="91425" bIns="45700" anchor="t" anchorCtr="0">
            <a:spAutoFit/>
          </a:bodyPr>
          <a:lstStyle/>
          <a:p>
            <a:pPr defTabSz="914400"/>
            <a:endParaRPr sz="1400" kern="0">
              <a:solidFill>
                <a:srgbClr val="000000"/>
              </a:solidFill>
              <a:latin typeface="Arial"/>
              <a:ea typeface="Arial"/>
              <a:cs typeface="Arial"/>
              <a:sym typeface="Arial"/>
              <a:rtl val="0"/>
            </a:endParaRPr>
          </a:p>
        </p:txBody>
      </p:sp>
      <p:sp>
        <p:nvSpPr>
          <p:cNvPr id="4"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Text" lastClr="000000">
                    <a:lumMod val="65000"/>
                    <a:lumOff val="35000"/>
                  </a:sysClr>
                </a:solidFill>
                <a:effectLst/>
                <a:uLnTx/>
                <a:uFillTx/>
                <a:ea typeface="+mj-ea"/>
              </a:rPr>
              <a:t>Sustainable Revenues</a:t>
            </a:r>
            <a:endParaRPr kumimoji="0" lang="en-US" sz="4400" b="0" i="0" u="none" strike="noStrike" kern="1200" cap="none" spc="0" normalizeH="0" baseline="0" noProof="0" dirty="0">
              <a:ln>
                <a:noFill/>
              </a:ln>
              <a:solidFill>
                <a:sysClr val="windowText" lastClr="000000">
                  <a:lumMod val="65000"/>
                  <a:lumOff val="35000"/>
                </a:sysClr>
              </a:solidFill>
              <a:effectLst/>
              <a:uLnTx/>
              <a:uFillTx/>
              <a:ea typeface="+mj-ea"/>
            </a:endParaRPr>
          </a:p>
        </p:txBody>
      </p:sp>
      <p:sp>
        <p:nvSpPr>
          <p:cNvPr id="5" name="Shape 134"/>
          <p:cNvSpPr txBox="1">
            <a:spLocks/>
          </p:cNvSpPr>
          <p:nvPr/>
        </p:nvSpPr>
        <p:spPr>
          <a:xfrm>
            <a:off x="1828800" y="2057400"/>
            <a:ext cx="6841066" cy="5262938"/>
          </a:xfrm>
          <a:prstGeom prst="rect">
            <a:avLst/>
          </a:prstGeom>
          <a:noFill/>
          <a:ln>
            <a:noFill/>
          </a:ln>
        </p:spPr>
        <p:txBody>
          <a:bodyPr wrap="square" lIns="91425" tIns="45700" rIns="91425" bIns="45700" anchor="t" anchorCtr="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457200" indent="-457200">
              <a:spcBef>
                <a:spcPts val="640"/>
              </a:spcBef>
              <a:buClr>
                <a:schemeClr val="dk1"/>
              </a:buClr>
              <a:buSzPct val="98958"/>
              <a:buFont typeface="+mj-lt"/>
              <a:buAutoNum type="arabicPeriod"/>
            </a:pPr>
            <a:r>
              <a:rPr lang="en-US" sz="2400" dirty="0" smtClean="0">
                <a:solidFill>
                  <a:schemeClr val="dk1"/>
                </a:solidFill>
                <a:latin typeface="Myriad Pro"/>
                <a:cs typeface="Myriad Pro"/>
              </a:rPr>
              <a:t>Real time access to the global </a:t>
            </a:r>
            <a:r>
              <a:rPr lang="en-US" sz="2400" dirty="0" err="1" smtClean="0">
                <a:solidFill>
                  <a:schemeClr val="dk1"/>
                </a:solidFill>
                <a:latin typeface="Myriad Pro"/>
                <a:cs typeface="Myriad Pro"/>
              </a:rPr>
              <a:t>firehose</a:t>
            </a:r>
            <a:r>
              <a:rPr lang="en-US" sz="2400" dirty="0" smtClean="0">
                <a:solidFill>
                  <a:schemeClr val="dk1"/>
                </a:solidFill>
                <a:latin typeface="Myriad Pro"/>
                <a:cs typeface="Myriad Pro"/>
              </a:rPr>
              <a:t> </a:t>
            </a:r>
          </a:p>
          <a:p>
            <a:pPr marL="457200" indent="-457200">
              <a:spcBef>
                <a:spcPts val="640"/>
              </a:spcBef>
              <a:buClr>
                <a:schemeClr val="dk1"/>
              </a:buClr>
              <a:buSzPct val="98958"/>
              <a:buFont typeface="+mj-lt"/>
              <a:buAutoNum type="arabicPeriod"/>
            </a:pPr>
            <a:r>
              <a:rPr lang="en-US" sz="2400" dirty="0" smtClean="0">
                <a:solidFill>
                  <a:schemeClr val="dk1"/>
                </a:solidFill>
                <a:latin typeface="Myriad Pro"/>
                <a:cs typeface="Myriad Pro"/>
              </a:rPr>
              <a:t>Enterprise edition</a:t>
            </a:r>
          </a:p>
          <a:p>
            <a:pPr marL="457200" indent="-457200">
              <a:spcBef>
                <a:spcPts val="640"/>
              </a:spcBef>
              <a:buClr>
                <a:schemeClr val="dk1"/>
              </a:buClr>
              <a:buSzPct val="98958"/>
              <a:buFont typeface="+mj-lt"/>
              <a:buAutoNum type="arabicPeriod"/>
            </a:pPr>
            <a:r>
              <a:rPr lang="en-US" sz="2400" dirty="0" smtClean="0">
                <a:solidFill>
                  <a:schemeClr val="dk1"/>
                </a:solidFill>
                <a:latin typeface="Myriad Pro"/>
                <a:cs typeface="Myriad Pro"/>
              </a:rPr>
              <a:t>Custom development</a:t>
            </a:r>
          </a:p>
          <a:p>
            <a:pPr marL="457200" indent="-457200">
              <a:spcBef>
                <a:spcPts val="640"/>
              </a:spcBef>
              <a:buClr>
                <a:schemeClr val="dk1"/>
              </a:buClr>
              <a:buSzPct val="98958"/>
              <a:buFont typeface="+mj-lt"/>
              <a:buAutoNum type="arabicPeriod"/>
            </a:pPr>
            <a:r>
              <a:rPr lang="en-US" sz="2400" dirty="0" smtClean="0">
                <a:solidFill>
                  <a:schemeClr val="dk1"/>
                </a:solidFill>
                <a:latin typeface="Myriad Pro"/>
                <a:cs typeface="Myriad Pro"/>
              </a:rPr>
              <a:t>Comment widget replacement</a:t>
            </a:r>
          </a:p>
          <a:p>
            <a:pPr marL="457200" indent="-457200">
              <a:spcBef>
                <a:spcPts val="640"/>
              </a:spcBef>
              <a:buClr>
                <a:schemeClr val="dk1"/>
              </a:buClr>
              <a:buSzPct val="98958"/>
              <a:buFont typeface="+mj-lt"/>
              <a:buAutoNum type="arabicPeriod"/>
            </a:pPr>
            <a:r>
              <a:rPr lang="en-US" sz="2400" dirty="0" smtClean="0">
                <a:solidFill>
                  <a:schemeClr val="dk1"/>
                </a:solidFill>
                <a:latin typeface="Myriad Pro"/>
                <a:cs typeface="Myriad Pro"/>
              </a:rPr>
              <a:t>Analytics &amp; Research services</a:t>
            </a:r>
          </a:p>
          <a:p>
            <a:pPr>
              <a:spcBef>
                <a:spcPts val="640"/>
              </a:spcBef>
              <a:buClr>
                <a:schemeClr val="dk1"/>
              </a:buClr>
              <a:buSzPct val="98958"/>
            </a:pPr>
            <a:endParaRPr lang="en-US" sz="2400" dirty="0">
              <a:solidFill>
                <a:schemeClr val="dk1"/>
              </a:solidFill>
              <a:latin typeface="Myriad Pro"/>
              <a:cs typeface="Myriad Pro"/>
            </a:endParaRPr>
          </a:p>
          <a:p>
            <a:pPr>
              <a:spcBef>
                <a:spcPts val="640"/>
              </a:spcBef>
              <a:buClr>
                <a:schemeClr val="dk1"/>
              </a:buClr>
              <a:buSzPct val="98958"/>
            </a:pPr>
            <a:r>
              <a:rPr lang="en-US" sz="2400" dirty="0" smtClean="0">
                <a:solidFill>
                  <a:schemeClr val="dk1"/>
                </a:solidFill>
                <a:latin typeface="Myriad Pro"/>
                <a:cs typeface="Myriad Pro"/>
              </a:rPr>
              <a:t>And of course…</a:t>
            </a:r>
          </a:p>
          <a:p>
            <a:pPr marL="457200" indent="-457200">
              <a:spcBef>
                <a:spcPts val="640"/>
              </a:spcBef>
              <a:buClr>
                <a:schemeClr val="dk1"/>
              </a:buClr>
              <a:buSzPct val="98958"/>
              <a:buFont typeface="+mj-lt"/>
              <a:buAutoNum type="arabicPeriod" startAt="6"/>
            </a:pPr>
            <a:r>
              <a:rPr lang="en-US" sz="2400" dirty="0" smtClean="0">
                <a:solidFill>
                  <a:schemeClr val="dk1"/>
                </a:solidFill>
                <a:latin typeface="Myriad Pro"/>
                <a:cs typeface="Myriad Pro"/>
              </a:rPr>
              <a:t>Direct member contributions (</a:t>
            </a:r>
            <a:r>
              <a:rPr lang="en-US" sz="2400" dirty="0" err="1" smtClean="0">
                <a:solidFill>
                  <a:schemeClr val="dk1"/>
                </a:solidFill>
                <a:latin typeface="Myriad Pro"/>
                <a:cs typeface="Myriad Pro"/>
              </a:rPr>
              <a:t>ala</a:t>
            </a:r>
            <a:r>
              <a:rPr lang="en-US" sz="2400" dirty="0" smtClean="0">
                <a:solidFill>
                  <a:schemeClr val="dk1"/>
                </a:solidFill>
                <a:latin typeface="Myriad Pro"/>
                <a:cs typeface="Myriad Pro"/>
              </a:rPr>
              <a:t> Wikipedia)</a:t>
            </a:r>
          </a:p>
          <a:p>
            <a:pPr>
              <a:spcBef>
                <a:spcPts val="640"/>
              </a:spcBef>
              <a:buClr>
                <a:schemeClr val="dk1"/>
              </a:buClr>
              <a:buSzPct val="98958"/>
            </a:pPr>
            <a:endParaRPr lang="en-US" sz="2400" dirty="0" smtClean="0">
              <a:solidFill>
                <a:schemeClr val="dk1"/>
              </a:solidFill>
              <a:latin typeface="Myriad Pro"/>
              <a:cs typeface="Myriad Pro"/>
            </a:endParaRPr>
          </a:p>
          <a:p>
            <a:pPr marL="457200" indent="-457200">
              <a:spcBef>
                <a:spcPts val="640"/>
              </a:spcBef>
              <a:buClr>
                <a:schemeClr val="dk1"/>
              </a:buClr>
              <a:buSzPct val="98958"/>
              <a:buFont typeface="+mj-lt"/>
              <a:buAutoNum type="arabicPeriod"/>
            </a:pPr>
            <a:endParaRPr lang="x-none" sz="2400" dirty="0" smtClean="0">
              <a:solidFill>
                <a:schemeClr val="dk1"/>
              </a:solidFill>
              <a:latin typeface="Myriad Pro"/>
              <a:cs typeface="Myriad Pro"/>
            </a:endParaRPr>
          </a:p>
          <a:p>
            <a:endParaRPr lang="x-none" sz="2400" dirty="0" smtClean="0">
              <a:solidFill>
                <a:schemeClr val="dk1"/>
              </a:solidFill>
              <a:latin typeface="Myriad Pro"/>
              <a:cs typeface="Myriad Pro"/>
            </a:endParaRPr>
          </a:p>
          <a:p>
            <a:endParaRPr lang="x-none" sz="2400" dirty="0">
              <a:solidFill>
                <a:schemeClr val="dk1"/>
              </a:solidFill>
              <a:latin typeface="Myriad Pro"/>
              <a:cs typeface="Myriad Pro"/>
            </a:endParaRPr>
          </a:p>
        </p:txBody>
      </p:sp>
    </p:spTree>
    <p:extLst>
      <p:ext uri="{BB962C8B-B14F-4D97-AF65-F5344CB8AC3E}">
        <p14:creationId xmlns:p14="http://schemas.microsoft.com/office/powerpoint/2010/main" val="39507628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gna_Cart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55" y="-28864"/>
            <a:ext cx="10321691" cy="6881127"/>
          </a:xfrm>
          <a:prstGeom prst="rect">
            <a:avLst/>
          </a:prstGeom>
        </p:spPr>
      </p:pic>
    </p:spTree>
    <p:extLst>
      <p:ext uri="{BB962C8B-B14F-4D97-AF65-F5344CB8AC3E}">
        <p14:creationId xmlns:p14="http://schemas.microsoft.com/office/powerpoint/2010/main" val="26760482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0900" y="279400"/>
            <a:ext cx="3225800" cy="1333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000" dirty="0" smtClean="0">
                <a:solidFill>
                  <a:sysClr val="windowText" lastClr="000000">
                    <a:lumMod val="65000"/>
                    <a:lumOff val="35000"/>
                  </a:sysClr>
                </a:solidFill>
                <a:latin typeface="Gill Sans MT"/>
                <a:cs typeface="Gill Sans MT"/>
              </a:rPr>
              <a:t>Contributors</a:t>
            </a:r>
            <a:endParaRPr kumimoji="0" lang="en-US" sz="40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sp>
        <p:nvSpPr>
          <p:cNvPr id="3" name="TextBox 2"/>
          <p:cNvSpPr txBox="1"/>
          <p:nvPr/>
        </p:nvSpPr>
        <p:spPr>
          <a:xfrm>
            <a:off x="947058" y="1484645"/>
            <a:ext cx="4044042" cy="4893647"/>
          </a:xfrm>
          <a:prstGeom prst="rect">
            <a:avLst/>
          </a:prstGeom>
          <a:noFill/>
        </p:spPr>
        <p:txBody>
          <a:bodyPr wrap="square" rtlCol="0">
            <a:spAutoFit/>
          </a:bodyPr>
          <a:lstStyle/>
          <a:p>
            <a:r>
              <a:rPr lang="en-US" sz="2400" dirty="0"/>
              <a:t>Peter </a:t>
            </a:r>
            <a:r>
              <a:rPr lang="en-US" sz="2400" dirty="0" smtClean="0"/>
              <a:t>Brantley</a:t>
            </a:r>
            <a:endParaRPr lang="en-US" sz="2400" dirty="0"/>
          </a:p>
          <a:p>
            <a:r>
              <a:rPr lang="en-US" sz="2400" dirty="0" err="1" smtClean="0"/>
              <a:t>Kristof</a:t>
            </a:r>
            <a:r>
              <a:rPr lang="en-US" sz="2400" dirty="0" smtClean="0"/>
              <a:t> </a:t>
            </a:r>
            <a:r>
              <a:rPr lang="en-US" sz="2400" dirty="0" err="1" smtClean="0"/>
              <a:t>Csillag</a:t>
            </a:r>
            <a:endParaRPr lang="en-US" sz="2400" dirty="0" smtClean="0"/>
          </a:p>
          <a:p>
            <a:r>
              <a:rPr lang="en-US" sz="2400" dirty="0" smtClean="0"/>
              <a:t>Luca de Alfaro</a:t>
            </a:r>
          </a:p>
          <a:p>
            <a:r>
              <a:rPr lang="en-US" sz="2400" dirty="0" smtClean="0"/>
              <a:t>Jake </a:t>
            </a:r>
            <a:r>
              <a:rPr lang="en-US" sz="2400" dirty="0" err="1" smtClean="0"/>
              <a:t>Hartnell</a:t>
            </a:r>
            <a:endParaRPr lang="en-US" sz="2400" dirty="0"/>
          </a:p>
          <a:p>
            <a:r>
              <a:rPr lang="en-US" sz="2400" dirty="0"/>
              <a:t>Randall </a:t>
            </a:r>
            <a:r>
              <a:rPr lang="en-US" sz="2400" dirty="0" smtClean="0"/>
              <a:t>Leeds</a:t>
            </a:r>
          </a:p>
          <a:p>
            <a:r>
              <a:rPr lang="en-US" sz="2400" dirty="0" smtClean="0"/>
              <a:t>Susan Nesbitt</a:t>
            </a:r>
          </a:p>
          <a:p>
            <a:r>
              <a:rPr lang="en-US" sz="2400" dirty="0" smtClean="0"/>
              <a:t>Michael </a:t>
            </a:r>
            <a:r>
              <a:rPr lang="en-US" sz="2400" dirty="0" err="1" smtClean="0"/>
              <a:t>Shavlovski</a:t>
            </a:r>
            <a:endParaRPr lang="en-US" sz="2400" dirty="0" smtClean="0"/>
          </a:p>
          <a:p>
            <a:r>
              <a:rPr lang="en-US" sz="2400" dirty="0" smtClean="0"/>
              <a:t>Nick </a:t>
            </a:r>
            <a:r>
              <a:rPr lang="en-US" sz="2400" dirty="0" err="1" smtClean="0"/>
              <a:t>Stenning</a:t>
            </a:r>
            <a:endParaRPr lang="en-US" sz="2400" dirty="0" smtClean="0"/>
          </a:p>
          <a:p>
            <a:r>
              <a:rPr lang="en-US" sz="2400" dirty="0"/>
              <a:t>Ed </a:t>
            </a:r>
            <a:r>
              <a:rPr lang="en-US" sz="2400" dirty="0" smtClean="0"/>
              <a:t>Summers</a:t>
            </a:r>
          </a:p>
          <a:p>
            <a:r>
              <a:rPr lang="en-US" sz="2400" dirty="0" err="1" smtClean="0"/>
              <a:t>Jehan</a:t>
            </a:r>
            <a:r>
              <a:rPr lang="en-US" sz="2400" dirty="0" smtClean="0"/>
              <a:t> </a:t>
            </a:r>
            <a:r>
              <a:rPr lang="en-US" sz="2400" dirty="0" err="1" smtClean="0"/>
              <a:t>Tremback</a:t>
            </a:r>
            <a:endParaRPr lang="en-US" sz="2400" dirty="0" smtClean="0"/>
          </a:p>
          <a:p>
            <a:r>
              <a:rPr lang="en-US" sz="2400" dirty="0" err="1" smtClean="0"/>
              <a:t>Gergely</a:t>
            </a:r>
            <a:r>
              <a:rPr lang="en-US" sz="2400" dirty="0" smtClean="0"/>
              <a:t> </a:t>
            </a:r>
            <a:r>
              <a:rPr lang="en-US" sz="2400" dirty="0" err="1"/>
              <a:t>Újvári</a:t>
            </a:r>
            <a:r>
              <a:rPr lang="en-US" sz="2400" dirty="0"/>
              <a:t> </a:t>
            </a:r>
            <a:endParaRPr lang="en-US" sz="2400" dirty="0" smtClean="0"/>
          </a:p>
          <a:p>
            <a:r>
              <a:rPr lang="en-US" sz="2400" dirty="0" smtClean="0"/>
              <a:t>Dan Whaley</a:t>
            </a:r>
          </a:p>
          <a:p>
            <a:endParaRPr lang="en-US" sz="2400" dirty="0" smtClean="0"/>
          </a:p>
        </p:txBody>
      </p:sp>
      <p:sp>
        <p:nvSpPr>
          <p:cNvPr id="4" name="Rectangle 3"/>
          <p:cNvSpPr/>
          <p:nvPr/>
        </p:nvSpPr>
        <p:spPr>
          <a:xfrm>
            <a:off x="4360402" y="611356"/>
            <a:ext cx="4143332" cy="707886"/>
          </a:xfrm>
          <a:prstGeom prst="rect">
            <a:avLst/>
          </a:prstGeom>
        </p:spPr>
        <p:txBody>
          <a:bodyPr wrap="none">
            <a:spAutoFit/>
          </a:bodyPr>
          <a:lstStyle/>
          <a:p>
            <a:pPr lvl="0" algn="ctr">
              <a:spcBef>
                <a:spcPct val="0"/>
              </a:spcBef>
              <a:defRPr/>
            </a:pPr>
            <a:r>
              <a:rPr lang="en-US" sz="4000" dirty="0" smtClean="0">
                <a:solidFill>
                  <a:sysClr val="windowText" lastClr="000000">
                    <a:lumMod val="65000"/>
                    <a:lumOff val="35000"/>
                  </a:sysClr>
                </a:solidFill>
                <a:latin typeface="Gill Sans MT"/>
                <a:cs typeface="Gill Sans MT"/>
              </a:rPr>
              <a:t>Board of Directors</a:t>
            </a:r>
            <a:endParaRPr lang="en-US" sz="8000" dirty="0">
              <a:solidFill>
                <a:sysClr val="windowText" lastClr="000000">
                  <a:lumMod val="65000"/>
                  <a:lumOff val="35000"/>
                </a:sysClr>
              </a:solidFill>
              <a:latin typeface="Gill Sans MT"/>
              <a:cs typeface="Gill Sans MT"/>
            </a:endParaRPr>
          </a:p>
        </p:txBody>
      </p:sp>
      <p:sp>
        <p:nvSpPr>
          <p:cNvPr id="5" name="TextBox 4"/>
          <p:cNvSpPr txBox="1"/>
          <p:nvPr/>
        </p:nvSpPr>
        <p:spPr>
          <a:xfrm>
            <a:off x="4459691" y="1484645"/>
            <a:ext cx="4324845" cy="830997"/>
          </a:xfrm>
          <a:prstGeom prst="rect">
            <a:avLst/>
          </a:prstGeom>
          <a:noFill/>
        </p:spPr>
        <p:txBody>
          <a:bodyPr wrap="square" rtlCol="0">
            <a:spAutoFit/>
          </a:bodyPr>
          <a:lstStyle/>
          <a:p>
            <a:r>
              <a:rPr lang="en-US" sz="2400" dirty="0"/>
              <a:t>John Perry </a:t>
            </a:r>
            <a:r>
              <a:rPr lang="en-US" sz="2400" dirty="0" smtClean="0"/>
              <a:t>Barlow – Founder, EFF</a:t>
            </a:r>
            <a:endParaRPr lang="en-US" sz="2400" dirty="0"/>
          </a:p>
          <a:p>
            <a:r>
              <a:rPr lang="en-US" sz="2400" dirty="0" smtClean="0"/>
              <a:t>Gerry Percy – Founder, </a:t>
            </a:r>
            <a:r>
              <a:rPr lang="en-US" sz="2400" dirty="0" err="1" smtClean="0"/>
              <a:t>Odwalla</a:t>
            </a:r>
            <a:endParaRPr lang="en-US" sz="2400" dirty="0" smtClean="0"/>
          </a:p>
        </p:txBody>
      </p:sp>
      <p:sp>
        <p:nvSpPr>
          <p:cNvPr id="6" name="Rectangle 5"/>
          <p:cNvSpPr/>
          <p:nvPr/>
        </p:nvSpPr>
        <p:spPr>
          <a:xfrm>
            <a:off x="3135387" y="5815568"/>
            <a:ext cx="2907229" cy="523220"/>
          </a:xfrm>
          <a:prstGeom prst="rect">
            <a:avLst/>
          </a:prstGeom>
        </p:spPr>
        <p:txBody>
          <a:bodyPr wrap="none">
            <a:spAutoFit/>
          </a:bodyPr>
          <a:lstStyle/>
          <a:p>
            <a:r>
              <a:rPr lang="en-US" sz="2800" dirty="0"/>
              <a:t>… And </a:t>
            </a:r>
            <a:r>
              <a:rPr lang="en-US" sz="2800" i="1" dirty="0"/>
              <a:t>many more</a:t>
            </a:r>
          </a:p>
        </p:txBody>
      </p:sp>
    </p:spTree>
    <p:extLst>
      <p:ext uri="{BB962C8B-B14F-4D97-AF65-F5344CB8AC3E}">
        <p14:creationId xmlns:p14="http://schemas.microsoft.com/office/powerpoint/2010/main" val="7872341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9530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665"/>
            <a:ext cx="8229600" cy="1143000"/>
          </a:xfrm>
        </p:spPr>
        <p:txBody>
          <a:bodyPr>
            <a:normAutofit/>
          </a:bodyPr>
          <a:lstStyle/>
          <a:p>
            <a:r>
              <a:rPr lang="en-US" dirty="0" smtClean="0"/>
              <a:t>Backup…</a:t>
            </a:r>
            <a:endParaRPr lang="en-US" dirty="0"/>
          </a:p>
        </p:txBody>
      </p:sp>
    </p:spTree>
    <p:extLst>
      <p:ext uri="{BB962C8B-B14F-4D97-AF65-F5344CB8AC3E}">
        <p14:creationId xmlns:p14="http://schemas.microsoft.com/office/powerpoint/2010/main" val="24147799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solidFill>
                  <a:sysClr val="windowText" lastClr="000000">
                    <a:lumMod val="65000"/>
                    <a:lumOff val="35000"/>
                  </a:sysClr>
                </a:solidFill>
                <a:latin typeface="Gill Sans MT"/>
                <a:cs typeface="Gill Sans MT"/>
              </a:rPr>
              <a:t>It should be where we are.</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6" name="Picture 5" descr="Screenshot 12:4:12 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824" y="2120900"/>
            <a:ext cx="5021876" cy="3251200"/>
          </a:xfrm>
          <a:prstGeom prst="rect">
            <a:avLst/>
          </a:prstGeom>
        </p:spPr>
      </p:pic>
    </p:spTree>
    <p:extLst>
      <p:ext uri="{BB962C8B-B14F-4D97-AF65-F5344CB8AC3E}">
        <p14:creationId xmlns:p14="http://schemas.microsoft.com/office/powerpoint/2010/main" val="21548262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solidFill>
                  <a:sysClr val="windowText" lastClr="000000">
                    <a:lumMod val="65000"/>
                    <a:lumOff val="35000"/>
                  </a:sysClr>
                </a:solidFill>
                <a:latin typeface="Gill Sans MT"/>
                <a:cs typeface="Gill Sans MT"/>
              </a:rPr>
              <a:t>S</a:t>
            </a:r>
            <a:r>
              <a:rPr lang="en-US" dirty="0" smtClean="0">
                <a:solidFill>
                  <a:sysClr val="windowText" lastClr="000000">
                    <a:lumMod val="65000"/>
                    <a:lumOff val="35000"/>
                  </a:sysClr>
                </a:solidFill>
                <a:latin typeface="Gill Sans MT"/>
                <a:cs typeface="Gill Sans MT"/>
              </a:rPr>
              <a:t>elect some text.</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3" name="Picture 2" descr="Screenshot 12:4:12 6: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100" y="2216150"/>
            <a:ext cx="3200400" cy="2451100"/>
          </a:xfrm>
          <a:prstGeom prst="rect">
            <a:avLst/>
          </a:prstGeom>
        </p:spPr>
      </p:pic>
    </p:spTree>
    <p:extLst>
      <p:ext uri="{BB962C8B-B14F-4D97-AF65-F5344CB8AC3E}">
        <p14:creationId xmlns:p14="http://schemas.microsoft.com/office/powerpoint/2010/main" val="39705949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solidFill>
                  <a:sysClr val="windowText" lastClr="000000">
                    <a:lumMod val="65000"/>
                    <a:lumOff val="35000"/>
                  </a:sysClr>
                </a:solidFill>
                <a:latin typeface="Gill Sans MT"/>
                <a:cs typeface="Gill Sans MT"/>
              </a:rPr>
              <a:t>Contribute our thinking.</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2" name="Picture 1" descr="Screenshot 12:4:12 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816" y="1600200"/>
            <a:ext cx="5060084" cy="4737100"/>
          </a:xfrm>
          <a:prstGeom prst="rect">
            <a:avLst/>
          </a:prstGeom>
        </p:spPr>
      </p:pic>
    </p:spTree>
    <p:extLst>
      <p:ext uri="{BB962C8B-B14F-4D97-AF65-F5344CB8AC3E}">
        <p14:creationId xmlns:p14="http://schemas.microsoft.com/office/powerpoint/2010/main" val="32873541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noProof="0" dirty="0" smtClean="0">
                <a:solidFill>
                  <a:sysClr val="windowText" lastClr="000000">
                    <a:lumMod val="65000"/>
                    <a:lumOff val="35000"/>
                  </a:sysClr>
                </a:solidFill>
                <a:latin typeface="Gill Sans MT"/>
                <a:cs typeface="Gill Sans MT"/>
              </a:rPr>
              <a:t>Have a discussion.</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3" name="Picture 2" descr="Screenshot 12:4:12 7: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098" y="1351143"/>
            <a:ext cx="3469802" cy="5341757"/>
          </a:xfrm>
          <a:prstGeom prst="rect">
            <a:avLst/>
          </a:prstGeom>
        </p:spPr>
      </p:pic>
    </p:spTree>
    <p:extLst>
      <p:ext uri="{BB962C8B-B14F-4D97-AF65-F5344CB8AC3E}">
        <p14:creationId xmlns:p14="http://schemas.microsoft.com/office/powerpoint/2010/main" val="37437376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noProof="0" dirty="0" smtClean="0">
                <a:solidFill>
                  <a:sysClr val="windowText" lastClr="000000">
                    <a:lumMod val="65000"/>
                    <a:lumOff val="35000"/>
                  </a:sysClr>
                </a:solidFill>
                <a:latin typeface="Gill Sans MT"/>
                <a:cs typeface="Gill Sans MT"/>
              </a:rPr>
              <a:t>Link to it.</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2" name="Picture 1" descr="Screenshot 12:4:12 7: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2032000"/>
            <a:ext cx="4622800" cy="2997200"/>
          </a:xfrm>
          <a:prstGeom prst="rect">
            <a:avLst/>
          </a:prstGeom>
        </p:spPr>
      </p:pic>
    </p:spTree>
    <p:extLst>
      <p:ext uri="{BB962C8B-B14F-4D97-AF65-F5344CB8AC3E}">
        <p14:creationId xmlns:p14="http://schemas.microsoft.com/office/powerpoint/2010/main" val="9854399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noProof="0" dirty="0" smtClean="0">
                <a:solidFill>
                  <a:sysClr val="windowText" lastClr="000000">
                    <a:lumMod val="65000"/>
                    <a:lumOff val="35000"/>
                  </a:sysClr>
                </a:solidFill>
                <a:latin typeface="Gill Sans MT"/>
                <a:cs typeface="Gill Sans MT"/>
              </a:rPr>
              <a:t>Share it.</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3" name="Picture 2" descr="screenshot_6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01" y="2485357"/>
            <a:ext cx="3127173" cy="1653255"/>
          </a:xfrm>
          <a:prstGeom prst="rect">
            <a:avLst/>
          </a:prstGeom>
        </p:spPr>
      </p:pic>
      <p:sp>
        <p:nvSpPr>
          <p:cNvPr id="4" name="Right Arrow 3"/>
          <p:cNvSpPr/>
          <p:nvPr/>
        </p:nvSpPr>
        <p:spPr>
          <a:xfrm>
            <a:off x="3886387" y="3054689"/>
            <a:ext cx="284639" cy="514590"/>
          </a:xfrm>
          <a:prstGeom prst="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shot_6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622" y="1861280"/>
            <a:ext cx="4404458" cy="3866948"/>
          </a:xfrm>
          <a:prstGeom prst="rect">
            <a:avLst/>
          </a:prstGeom>
        </p:spPr>
      </p:pic>
    </p:spTree>
    <p:extLst>
      <p:ext uri="{BB962C8B-B14F-4D97-AF65-F5344CB8AC3E}">
        <p14:creationId xmlns:p14="http://schemas.microsoft.com/office/powerpoint/2010/main" val="32206774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600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lumMod val="65000"/>
                    <a:lumOff val="35000"/>
                  </a:schemeClr>
                </a:solidFill>
                <a:latin typeface="Myriad Pro"/>
                <a:ea typeface="+mj-ea"/>
                <a:cs typeface="Myriad Pro"/>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noProof="0" dirty="0" smtClean="0">
                <a:solidFill>
                  <a:sysClr val="windowText" lastClr="000000">
                    <a:lumMod val="65000"/>
                    <a:lumOff val="35000"/>
                  </a:sysClr>
                </a:solidFill>
                <a:latin typeface="Gill Sans MT"/>
                <a:cs typeface="Gill Sans MT"/>
              </a:rPr>
              <a:t>Embed it.</a:t>
            </a:r>
            <a:endParaRPr kumimoji="0" lang="en-US" sz="4400" b="0" i="0" u="none" strike="noStrike" kern="1200" cap="none" spc="0" normalizeH="0" baseline="0" noProof="0" dirty="0">
              <a:ln>
                <a:noFill/>
              </a:ln>
              <a:solidFill>
                <a:sysClr val="windowText" lastClr="000000">
                  <a:lumMod val="65000"/>
                  <a:lumOff val="35000"/>
                </a:sysClr>
              </a:solidFill>
              <a:effectLst/>
              <a:uLnTx/>
              <a:uFillTx/>
              <a:latin typeface="Gill Sans MT"/>
              <a:ea typeface="+mj-ea"/>
              <a:cs typeface="Gill Sans MT"/>
            </a:endParaRPr>
          </a:p>
        </p:txBody>
      </p:sp>
      <p:pic>
        <p:nvPicPr>
          <p:cNvPr id="4" name="Picture 3" descr="screenshot_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228" y="2513226"/>
            <a:ext cx="6228376" cy="2380847"/>
          </a:xfrm>
          <a:prstGeom prst="rect">
            <a:avLst/>
          </a:prstGeom>
        </p:spPr>
      </p:pic>
    </p:spTree>
    <p:extLst>
      <p:ext uri="{BB962C8B-B14F-4D97-AF65-F5344CB8AC3E}">
        <p14:creationId xmlns:p14="http://schemas.microsoft.com/office/powerpoint/2010/main" val="5419975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325823"/>
            <a:ext cx="7772400" cy="1470025"/>
          </a:xfrm>
        </p:spPr>
        <p:txBody>
          <a:bodyPr>
            <a:noAutofit/>
          </a:bodyPr>
          <a:lstStyle/>
          <a:p>
            <a:r>
              <a:rPr lang="en-US" sz="13800" dirty="0" smtClean="0"/>
              <a:t>2013</a:t>
            </a:r>
            <a:endParaRPr lang="en-US" sz="13800" dirty="0"/>
          </a:p>
        </p:txBody>
      </p:sp>
    </p:spTree>
    <p:extLst>
      <p:ext uri="{BB962C8B-B14F-4D97-AF65-F5344CB8AC3E}">
        <p14:creationId xmlns:p14="http://schemas.microsoft.com/office/powerpoint/2010/main" val="5496641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Survive (minor) changes.</a:t>
            </a:r>
            <a:endParaRPr lang="en-US" dirty="0"/>
          </a:p>
        </p:txBody>
      </p:sp>
      <p:sp>
        <p:nvSpPr>
          <p:cNvPr id="4" name="TextBox 3"/>
          <p:cNvSpPr txBox="1"/>
          <p:nvPr/>
        </p:nvSpPr>
        <p:spPr>
          <a:xfrm>
            <a:off x="2128956" y="3179462"/>
            <a:ext cx="4711546" cy="400110"/>
          </a:xfrm>
          <a:prstGeom prst="rect">
            <a:avLst/>
          </a:prstGeom>
          <a:noFill/>
        </p:spPr>
        <p:txBody>
          <a:bodyPr wrap="none" rtlCol="0">
            <a:spAutoFit/>
          </a:bodyPr>
          <a:lstStyle/>
          <a:p>
            <a:r>
              <a:rPr lang="en-US" sz="2000" dirty="0" smtClean="0">
                <a:latin typeface="Garamond"/>
                <a:cs typeface="Garamond"/>
              </a:rPr>
              <a:t>The quick brown fox </a:t>
            </a:r>
            <a:r>
              <a:rPr lang="en-US" sz="2000" dirty="0" err="1" smtClean="0">
                <a:latin typeface="Garamond"/>
                <a:cs typeface="Garamond"/>
              </a:rPr>
              <a:t>juxps</a:t>
            </a:r>
            <a:r>
              <a:rPr lang="en-US" sz="2000" dirty="0" smtClean="0">
                <a:latin typeface="Garamond"/>
                <a:cs typeface="Garamond"/>
              </a:rPr>
              <a:t> over the lazy dog. </a:t>
            </a:r>
            <a:endParaRPr lang="en-US" sz="2000" dirty="0">
              <a:latin typeface="Garamond"/>
              <a:cs typeface="Garamond"/>
            </a:endParaRPr>
          </a:p>
        </p:txBody>
      </p:sp>
    </p:spTree>
    <p:extLst>
      <p:ext uri="{BB962C8B-B14F-4D97-AF65-F5344CB8AC3E}">
        <p14:creationId xmlns:p14="http://schemas.microsoft.com/office/powerpoint/2010/main" val="22995718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8036" y="3238826"/>
            <a:ext cx="1483171" cy="323700"/>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28956" y="3179462"/>
            <a:ext cx="4711546" cy="400110"/>
          </a:xfrm>
          <a:prstGeom prst="rect">
            <a:avLst/>
          </a:prstGeom>
          <a:noFill/>
        </p:spPr>
        <p:txBody>
          <a:bodyPr wrap="none" rtlCol="0">
            <a:spAutoFit/>
          </a:bodyPr>
          <a:lstStyle/>
          <a:p>
            <a:r>
              <a:rPr lang="en-US" sz="2000" dirty="0" smtClean="0">
                <a:latin typeface="Garamond"/>
                <a:cs typeface="Garamond"/>
              </a:rPr>
              <a:t>The quick brown fox </a:t>
            </a:r>
            <a:r>
              <a:rPr lang="en-US" sz="2000" dirty="0" err="1" smtClean="0">
                <a:latin typeface="Garamond"/>
                <a:cs typeface="Garamond"/>
              </a:rPr>
              <a:t>juxps</a:t>
            </a:r>
            <a:r>
              <a:rPr lang="en-US" sz="2000" dirty="0" smtClean="0">
                <a:latin typeface="Garamond"/>
                <a:cs typeface="Garamond"/>
              </a:rPr>
              <a:t> over the lazy dog. </a:t>
            </a:r>
            <a:endParaRPr lang="en-US" sz="2000" dirty="0">
              <a:latin typeface="Garamond"/>
              <a:cs typeface="Garamond"/>
            </a:endParaRPr>
          </a:p>
        </p:txBody>
      </p:sp>
      <p:sp>
        <p:nvSpPr>
          <p:cNvPr id="7" name="Title 1"/>
          <p:cNvSpPr>
            <a:spLocks noGrp="1"/>
          </p:cNvSpPr>
          <p:nvPr>
            <p:ph type="title"/>
          </p:nvPr>
        </p:nvSpPr>
        <p:spPr>
          <a:xfrm>
            <a:off x="457200" y="274638"/>
            <a:ext cx="8229600" cy="1143000"/>
          </a:xfrm>
        </p:spPr>
        <p:txBody>
          <a:bodyPr/>
          <a:lstStyle/>
          <a:p>
            <a:r>
              <a:rPr lang="en-US" dirty="0" smtClean="0"/>
              <a:t>Survive (minor) changes.</a:t>
            </a:r>
            <a:endParaRPr lang="en-US" dirty="0"/>
          </a:p>
        </p:txBody>
      </p:sp>
    </p:spTree>
    <p:extLst>
      <p:ext uri="{BB962C8B-B14F-4D97-AF65-F5344CB8AC3E}">
        <p14:creationId xmlns:p14="http://schemas.microsoft.com/office/powerpoint/2010/main" val="154666208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38036" y="3238826"/>
            <a:ext cx="1556788" cy="323700"/>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28956" y="3179462"/>
            <a:ext cx="4711546" cy="400110"/>
          </a:xfrm>
          <a:prstGeom prst="rect">
            <a:avLst/>
          </a:prstGeom>
          <a:noFill/>
        </p:spPr>
        <p:txBody>
          <a:bodyPr wrap="none" rtlCol="0">
            <a:spAutoFit/>
          </a:bodyPr>
          <a:lstStyle/>
          <a:p>
            <a:r>
              <a:rPr lang="en-US" sz="2000" dirty="0" smtClean="0">
                <a:latin typeface="Garamond"/>
                <a:cs typeface="Garamond"/>
              </a:rPr>
              <a:t>The quick brown fox jumps over the lazy dog. </a:t>
            </a:r>
            <a:endParaRPr lang="en-US" sz="2000" dirty="0">
              <a:latin typeface="Garamond"/>
              <a:cs typeface="Garamond"/>
            </a:endParaRPr>
          </a:p>
        </p:txBody>
      </p:sp>
      <p:sp>
        <p:nvSpPr>
          <p:cNvPr id="8" name="Title 1"/>
          <p:cNvSpPr>
            <a:spLocks noGrp="1"/>
          </p:cNvSpPr>
          <p:nvPr>
            <p:ph type="title"/>
          </p:nvPr>
        </p:nvSpPr>
        <p:spPr>
          <a:xfrm>
            <a:off x="457200" y="274638"/>
            <a:ext cx="8229600" cy="1143000"/>
          </a:xfrm>
        </p:spPr>
        <p:txBody>
          <a:bodyPr/>
          <a:lstStyle/>
          <a:p>
            <a:r>
              <a:rPr lang="en-US" dirty="0" smtClean="0"/>
              <a:t>Survive (minor) changes.</a:t>
            </a:r>
            <a:endParaRPr lang="en-US" dirty="0"/>
          </a:p>
        </p:txBody>
      </p:sp>
    </p:spTree>
    <p:extLst>
      <p:ext uri="{BB962C8B-B14F-4D97-AF65-F5344CB8AC3E}">
        <p14:creationId xmlns:p14="http://schemas.microsoft.com/office/powerpoint/2010/main" val="10834773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38036" y="3238826"/>
            <a:ext cx="1556788" cy="323700"/>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28956" y="3179462"/>
            <a:ext cx="4711546" cy="400110"/>
          </a:xfrm>
          <a:prstGeom prst="rect">
            <a:avLst/>
          </a:prstGeom>
          <a:noFill/>
        </p:spPr>
        <p:txBody>
          <a:bodyPr wrap="none" rtlCol="0">
            <a:spAutoFit/>
          </a:bodyPr>
          <a:lstStyle/>
          <a:p>
            <a:r>
              <a:rPr lang="en-US" sz="2000" dirty="0" smtClean="0">
                <a:latin typeface="Garamond"/>
                <a:cs typeface="Garamond"/>
              </a:rPr>
              <a:t>The quick brown fox jumps over the lazy dog. </a:t>
            </a:r>
            <a:endParaRPr lang="en-US" sz="2000" dirty="0">
              <a:latin typeface="Garamond"/>
              <a:cs typeface="Garamond"/>
            </a:endParaRPr>
          </a:p>
        </p:txBody>
      </p:sp>
      <p:sp>
        <p:nvSpPr>
          <p:cNvPr id="5" name="TextBox 4"/>
          <p:cNvSpPr txBox="1"/>
          <p:nvPr/>
        </p:nvSpPr>
        <p:spPr>
          <a:xfrm>
            <a:off x="-1996373" y="3179462"/>
            <a:ext cx="4180151" cy="400110"/>
          </a:xfrm>
          <a:prstGeom prst="rect">
            <a:avLst/>
          </a:prstGeom>
          <a:noFill/>
        </p:spPr>
        <p:txBody>
          <a:bodyPr wrap="none" rtlCol="0">
            <a:spAutoFit/>
          </a:bodyPr>
          <a:lstStyle/>
          <a:p>
            <a:r>
              <a:rPr lang="en-US" sz="2000" dirty="0" smtClean="0">
                <a:solidFill>
                  <a:schemeClr val="bg1">
                    <a:lumMod val="75000"/>
                  </a:schemeClr>
                </a:solidFill>
                <a:latin typeface="Garamond"/>
                <a:cs typeface="Garamond"/>
              </a:rPr>
              <a:t>While the mice are away the cat will play.</a:t>
            </a:r>
            <a:endParaRPr lang="en-US" sz="2000" dirty="0">
              <a:solidFill>
                <a:schemeClr val="bg1">
                  <a:lumMod val="75000"/>
                </a:schemeClr>
              </a:solidFill>
              <a:latin typeface="Garamond"/>
              <a:cs typeface="Garamond"/>
            </a:endParaRPr>
          </a:p>
        </p:txBody>
      </p:sp>
      <p:sp>
        <p:nvSpPr>
          <p:cNvPr id="6" name="TextBox 5"/>
          <p:cNvSpPr txBox="1"/>
          <p:nvPr/>
        </p:nvSpPr>
        <p:spPr>
          <a:xfrm>
            <a:off x="6831365" y="3179462"/>
            <a:ext cx="5160387" cy="400110"/>
          </a:xfrm>
          <a:prstGeom prst="rect">
            <a:avLst/>
          </a:prstGeom>
          <a:noFill/>
        </p:spPr>
        <p:txBody>
          <a:bodyPr wrap="none" rtlCol="0">
            <a:spAutoFit/>
          </a:bodyPr>
          <a:lstStyle/>
          <a:p>
            <a:r>
              <a:rPr lang="en-US" sz="2000" dirty="0" smtClean="0">
                <a:solidFill>
                  <a:srgbClr val="BFBFBF"/>
                </a:solidFill>
                <a:latin typeface="Garamond"/>
                <a:cs typeface="Garamond"/>
              </a:rPr>
              <a:t>Jack and Jill ran up the hill to fetch a pail of water.</a:t>
            </a:r>
            <a:endParaRPr lang="en-US" sz="2000" dirty="0">
              <a:solidFill>
                <a:srgbClr val="BFBFBF"/>
              </a:solidFill>
              <a:latin typeface="Garamond"/>
              <a:cs typeface="Garamond"/>
            </a:endParaRPr>
          </a:p>
        </p:txBody>
      </p:sp>
      <p:sp>
        <p:nvSpPr>
          <p:cNvPr id="8" name="Left Brace 7"/>
          <p:cNvSpPr/>
          <p:nvPr/>
        </p:nvSpPr>
        <p:spPr>
          <a:xfrm rot="16200000">
            <a:off x="4602215" y="2960235"/>
            <a:ext cx="228430" cy="1556788"/>
          </a:xfrm>
          <a:prstGeom prst="leftBrac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p:cNvSpPr/>
          <p:nvPr/>
        </p:nvSpPr>
        <p:spPr>
          <a:xfrm rot="16200000">
            <a:off x="2461478" y="2424325"/>
            <a:ext cx="228430" cy="2628605"/>
          </a:xfrm>
          <a:prstGeom prst="leftBrac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rot="16200000">
            <a:off x="6711111" y="2449764"/>
            <a:ext cx="228430" cy="2577730"/>
          </a:xfrm>
          <a:prstGeom prst="leftBrac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2270172" y="3818283"/>
            <a:ext cx="607859" cy="307777"/>
          </a:xfrm>
          <a:prstGeom prst="rect">
            <a:avLst/>
          </a:prstGeom>
          <a:noFill/>
        </p:spPr>
        <p:txBody>
          <a:bodyPr wrap="none" rtlCol="0">
            <a:spAutoFit/>
          </a:bodyPr>
          <a:lstStyle/>
          <a:p>
            <a:r>
              <a:rPr lang="en-US" sz="1400" dirty="0" smtClean="0"/>
              <a:t>prefix</a:t>
            </a:r>
            <a:endParaRPr lang="en-US" sz="1400" dirty="0"/>
          </a:p>
        </p:txBody>
      </p:sp>
      <p:sp>
        <p:nvSpPr>
          <p:cNvPr id="12" name="TextBox 11"/>
          <p:cNvSpPr txBox="1"/>
          <p:nvPr/>
        </p:nvSpPr>
        <p:spPr>
          <a:xfrm>
            <a:off x="6492875" y="3818283"/>
            <a:ext cx="672780" cy="307777"/>
          </a:xfrm>
          <a:prstGeom prst="rect">
            <a:avLst/>
          </a:prstGeom>
          <a:noFill/>
        </p:spPr>
        <p:txBody>
          <a:bodyPr wrap="none" rtlCol="0">
            <a:spAutoFit/>
          </a:bodyPr>
          <a:lstStyle/>
          <a:p>
            <a:r>
              <a:rPr lang="en-US" sz="1400" dirty="0" smtClean="0"/>
              <a:t>postfix</a:t>
            </a:r>
            <a:endParaRPr lang="en-US" sz="1400" dirty="0"/>
          </a:p>
        </p:txBody>
      </p:sp>
      <p:sp>
        <p:nvSpPr>
          <p:cNvPr id="13" name="TextBox 12"/>
          <p:cNvSpPr txBox="1"/>
          <p:nvPr/>
        </p:nvSpPr>
        <p:spPr>
          <a:xfrm>
            <a:off x="4303926" y="3809644"/>
            <a:ext cx="839693" cy="307777"/>
          </a:xfrm>
          <a:prstGeom prst="rect">
            <a:avLst/>
          </a:prstGeom>
          <a:noFill/>
        </p:spPr>
        <p:txBody>
          <a:bodyPr wrap="none" rtlCol="0">
            <a:spAutoFit/>
          </a:bodyPr>
          <a:lstStyle/>
          <a:p>
            <a:r>
              <a:rPr lang="en-US" sz="1400" dirty="0" smtClean="0"/>
              <a:t>selection</a:t>
            </a:r>
            <a:endParaRPr lang="en-US" sz="1400" dirty="0"/>
          </a:p>
        </p:txBody>
      </p:sp>
      <p:sp>
        <p:nvSpPr>
          <p:cNvPr id="14" name="Title 1"/>
          <p:cNvSpPr>
            <a:spLocks noGrp="1"/>
          </p:cNvSpPr>
          <p:nvPr>
            <p:ph type="title"/>
          </p:nvPr>
        </p:nvSpPr>
        <p:spPr>
          <a:xfrm>
            <a:off x="457200" y="274638"/>
            <a:ext cx="8229600" cy="1143000"/>
          </a:xfrm>
        </p:spPr>
        <p:txBody>
          <a:bodyPr/>
          <a:lstStyle/>
          <a:p>
            <a:r>
              <a:rPr lang="en-US" dirty="0" smtClean="0"/>
              <a:t>Survive (minor) changes.</a:t>
            </a:r>
            <a:endParaRPr lang="en-US" dirty="0"/>
          </a:p>
        </p:txBody>
      </p:sp>
    </p:spTree>
    <p:extLst>
      <p:ext uri="{BB962C8B-B14F-4D97-AF65-F5344CB8AC3E}">
        <p14:creationId xmlns:p14="http://schemas.microsoft.com/office/powerpoint/2010/main" val="142999915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38036" y="3238826"/>
            <a:ext cx="1556788" cy="323700"/>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28956" y="3179462"/>
            <a:ext cx="4711546" cy="400110"/>
          </a:xfrm>
          <a:prstGeom prst="rect">
            <a:avLst/>
          </a:prstGeom>
          <a:noFill/>
        </p:spPr>
        <p:txBody>
          <a:bodyPr wrap="none" rtlCol="0">
            <a:spAutoFit/>
          </a:bodyPr>
          <a:lstStyle/>
          <a:p>
            <a:r>
              <a:rPr lang="en-US" sz="2000" dirty="0" smtClean="0">
                <a:latin typeface="Garamond"/>
                <a:cs typeface="Garamond"/>
              </a:rPr>
              <a:t>The quick brown fox jumps over the lazy dog. </a:t>
            </a:r>
            <a:endParaRPr lang="en-US" sz="2000" dirty="0">
              <a:latin typeface="Garamond"/>
              <a:cs typeface="Garamond"/>
            </a:endParaRPr>
          </a:p>
        </p:txBody>
      </p:sp>
      <p:sp>
        <p:nvSpPr>
          <p:cNvPr id="5" name="TextBox 4"/>
          <p:cNvSpPr txBox="1"/>
          <p:nvPr/>
        </p:nvSpPr>
        <p:spPr>
          <a:xfrm>
            <a:off x="-1996373" y="3179462"/>
            <a:ext cx="4180151" cy="400110"/>
          </a:xfrm>
          <a:prstGeom prst="rect">
            <a:avLst/>
          </a:prstGeom>
          <a:noFill/>
        </p:spPr>
        <p:txBody>
          <a:bodyPr wrap="none" rtlCol="0">
            <a:spAutoFit/>
          </a:bodyPr>
          <a:lstStyle/>
          <a:p>
            <a:r>
              <a:rPr lang="en-US" sz="2000" dirty="0" smtClean="0">
                <a:solidFill>
                  <a:schemeClr val="bg1">
                    <a:lumMod val="75000"/>
                  </a:schemeClr>
                </a:solidFill>
                <a:latin typeface="Garamond"/>
                <a:cs typeface="Garamond"/>
              </a:rPr>
              <a:t>While the mice are away the cat will play.</a:t>
            </a:r>
            <a:endParaRPr lang="en-US" sz="2000" dirty="0">
              <a:solidFill>
                <a:schemeClr val="bg1">
                  <a:lumMod val="75000"/>
                </a:schemeClr>
              </a:solidFill>
              <a:latin typeface="Garamond"/>
              <a:cs typeface="Garamond"/>
            </a:endParaRPr>
          </a:p>
        </p:txBody>
      </p:sp>
      <p:sp>
        <p:nvSpPr>
          <p:cNvPr id="6" name="TextBox 5"/>
          <p:cNvSpPr txBox="1"/>
          <p:nvPr/>
        </p:nvSpPr>
        <p:spPr>
          <a:xfrm>
            <a:off x="6831365" y="3179462"/>
            <a:ext cx="5160387" cy="400110"/>
          </a:xfrm>
          <a:prstGeom prst="rect">
            <a:avLst/>
          </a:prstGeom>
          <a:noFill/>
        </p:spPr>
        <p:txBody>
          <a:bodyPr wrap="none" rtlCol="0">
            <a:spAutoFit/>
          </a:bodyPr>
          <a:lstStyle/>
          <a:p>
            <a:r>
              <a:rPr lang="en-US" sz="2000" dirty="0" smtClean="0">
                <a:solidFill>
                  <a:srgbClr val="BFBFBF"/>
                </a:solidFill>
                <a:latin typeface="Garamond"/>
                <a:cs typeface="Garamond"/>
              </a:rPr>
              <a:t>Jack and Jill ran up the hill to fetch a pail of water.</a:t>
            </a:r>
            <a:endParaRPr lang="en-US" sz="2000" dirty="0">
              <a:solidFill>
                <a:srgbClr val="BFBFBF"/>
              </a:solidFill>
              <a:latin typeface="Garamond"/>
              <a:cs typeface="Garamond"/>
            </a:endParaRPr>
          </a:p>
        </p:txBody>
      </p:sp>
      <p:sp>
        <p:nvSpPr>
          <p:cNvPr id="8" name="Left Brace 7"/>
          <p:cNvSpPr/>
          <p:nvPr/>
        </p:nvSpPr>
        <p:spPr>
          <a:xfrm rot="16200000">
            <a:off x="4602215" y="2960235"/>
            <a:ext cx="228430" cy="1556788"/>
          </a:xfrm>
          <a:prstGeom prst="leftBrac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p:cNvSpPr/>
          <p:nvPr/>
        </p:nvSpPr>
        <p:spPr>
          <a:xfrm rot="16200000">
            <a:off x="2461478" y="2424325"/>
            <a:ext cx="228430" cy="2628605"/>
          </a:xfrm>
          <a:prstGeom prst="leftBrac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rot="16200000">
            <a:off x="6711111" y="2449764"/>
            <a:ext cx="228430" cy="2577730"/>
          </a:xfrm>
          <a:prstGeom prst="leftBrac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2270172" y="3818283"/>
            <a:ext cx="607859" cy="307777"/>
          </a:xfrm>
          <a:prstGeom prst="rect">
            <a:avLst/>
          </a:prstGeom>
          <a:noFill/>
        </p:spPr>
        <p:txBody>
          <a:bodyPr wrap="none" rtlCol="0">
            <a:spAutoFit/>
          </a:bodyPr>
          <a:lstStyle/>
          <a:p>
            <a:r>
              <a:rPr lang="en-US" sz="1400" dirty="0" smtClean="0"/>
              <a:t>prefix</a:t>
            </a:r>
            <a:endParaRPr lang="en-US" sz="1400" dirty="0"/>
          </a:p>
        </p:txBody>
      </p:sp>
      <p:sp>
        <p:nvSpPr>
          <p:cNvPr id="12" name="TextBox 11"/>
          <p:cNvSpPr txBox="1"/>
          <p:nvPr/>
        </p:nvSpPr>
        <p:spPr>
          <a:xfrm>
            <a:off x="6492875" y="3818283"/>
            <a:ext cx="672780" cy="307777"/>
          </a:xfrm>
          <a:prstGeom prst="rect">
            <a:avLst/>
          </a:prstGeom>
          <a:noFill/>
        </p:spPr>
        <p:txBody>
          <a:bodyPr wrap="none" rtlCol="0">
            <a:spAutoFit/>
          </a:bodyPr>
          <a:lstStyle/>
          <a:p>
            <a:r>
              <a:rPr lang="en-US" sz="1400" dirty="0" smtClean="0"/>
              <a:t>postfix</a:t>
            </a:r>
            <a:endParaRPr lang="en-US" sz="1400" dirty="0"/>
          </a:p>
        </p:txBody>
      </p:sp>
      <p:sp>
        <p:nvSpPr>
          <p:cNvPr id="13" name="TextBox 12"/>
          <p:cNvSpPr txBox="1"/>
          <p:nvPr/>
        </p:nvSpPr>
        <p:spPr>
          <a:xfrm>
            <a:off x="4303926" y="3809644"/>
            <a:ext cx="839693" cy="307777"/>
          </a:xfrm>
          <a:prstGeom prst="rect">
            <a:avLst/>
          </a:prstGeom>
          <a:noFill/>
        </p:spPr>
        <p:txBody>
          <a:bodyPr wrap="none" rtlCol="0">
            <a:spAutoFit/>
          </a:bodyPr>
          <a:lstStyle/>
          <a:p>
            <a:r>
              <a:rPr lang="en-US" sz="1400" dirty="0" smtClean="0"/>
              <a:t>selection</a:t>
            </a:r>
            <a:endParaRPr lang="en-US" sz="1400" dirty="0"/>
          </a:p>
        </p:txBody>
      </p:sp>
      <p:sp>
        <p:nvSpPr>
          <p:cNvPr id="15" name="Down Arrow 14"/>
          <p:cNvSpPr/>
          <p:nvPr/>
        </p:nvSpPr>
        <p:spPr>
          <a:xfrm>
            <a:off x="6966942" y="2914898"/>
            <a:ext cx="198713" cy="247284"/>
          </a:xfrm>
          <a:prstGeom prst="down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4553363" y="2885760"/>
            <a:ext cx="198713" cy="247284"/>
          </a:xfrm>
          <a:prstGeom prst="down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2778674" y="2894400"/>
            <a:ext cx="198713" cy="247284"/>
          </a:xfrm>
          <a:prstGeom prst="down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963756" y="6493269"/>
            <a:ext cx="5675657" cy="307777"/>
          </a:xfrm>
          <a:prstGeom prst="rect">
            <a:avLst/>
          </a:prstGeom>
        </p:spPr>
        <p:txBody>
          <a:bodyPr wrap="square">
            <a:spAutoFit/>
          </a:bodyPr>
          <a:lstStyle/>
          <a:p>
            <a:r>
              <a:rPr lang="en-US" sz="1400" dirty="0">
                <a:solidFill>
                  <a:schemeClr val="tx1">
                    <a:lumMod val="50000"/>
                    <a:lumOff val="50000"/>
                  </a:schemeClr>
                </a:solidFill>
              </a:rPr>
              <a:t>https://</a:t>
            </a:r>
            <a:r>
              <a:rPr lang="en-US" sz="1400" dirty="0" err="1">
                <a:solidFill>
                  <a:schemeClr val="tx1">
                    <a:lumMod val="50000"/>
                    <a:lumOff val="50000"/>
                  </a:schemeClr>
                </a:solidFill>
              </a:rPr>
              <a:t>github.com</a:t>
            </a:r>
            <a:r>
              <a:rPr lang="en-US" sz="1400" dirty="0">
                <a:solidFill>
                  <a:schemeClr val="tx1">
                    <a:lumMod val="50000"/>
                    <a:lumOff val="50000"/>
                  </a:schemeClr>
                </a:solidFill>
              </a:rPr>
              <a:t>/hypothesis/h/wiki/fuzzy-anchoring</a:t>
            </a:r>
          </a:p>
        </p:txBody>
      </p:sp>
      <p:sp>
        <p:nvSpPr>
          <p:cNvPr id="19" name="Title 1"/>
          <p:cNvSpPr>
            <a:spLocks noGrp="1"/>
          </p:cNvSpPr>
          <p:nvPr>
            <p:ph type="title"/>
          </p:nvPr>
        </p:nvSpPr>
        <p:spPr>
          <a:xfrm>
            <a:off x="457200" y="300038"/>
            <a:ext cx="8229600" cy="1143000"/>
          </a:xfrm>
        </p:spPr>
        <p:txBody>
          <a:bodyPr/>
          <a:lstStyle/>
          <a:p>
            <a:r>
              <a:rPr lang="en-US" dirty="0" smtClean="0"/>
              <a:t>Survive (minor) changes.</a:t>
            </a:r>
            <a:endParaRPr lang="en-US" dirty="0"/>
          </a:p>
        </p:txBody>
      </p:sp>
    </p:spTree>
    <p:extLst>
      <p:ext uri="{BB962C8B-B14F-4D97-AF65-F5344CB8AC3E}">
        <p14:creationId xmlns:p14="http://schemas.microsoft.com/office/powerpoint/2010/main" val="10279482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7867" y="1959823"/>
            <a:ext cx="1523628" cy="4412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11" name="Rectangle 10"/>
          <p:cNvSpPr/>
          <p:nvPr/>
        </p:nvSpPr>
        <p:spPr>
          <a:xfrm>
            <a:off x="4562051" y="2962921"/>
            <a:ext cx="309640" cy="63308"/>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Survive larger edits</a:t>
            </a:r>
            <a:endParaRPr lang="en-US" dirty="0"/>
          </a:p>
        </p:txBody>
      </p:sp>
      <p:cxnSp>
        <p:nvCxnSpPr>
          <p:cNvPr id="13" name="Straight Connector 12"/>
          <p:cNvCxnSpPr/>
          <p:nvPr/>
        </p:nvCxnSpPr>
        <p:spPr>
          <a:xfrm>
            <a:off x="4027761" y="4019687"/>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27762" y="4172607"/>
            <a:ext cx="307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27761" y="4379752"/>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27762" y="4554570"/>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27761" y="471791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27762" y="4881788"/>
            <a:ext cx="986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27761" y="5077984"/>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27762" y="5241853"/>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27761" y="5406807"/>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27762" y="5570676"/>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27763" y="3511075"/>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27762" y="367602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27763" y="3839898"/>
            <a:ext cx="5045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27763" y="2843564"/>
            <a:ext cx="11173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27764" y="3007433"/>
            <a:ext cx="11173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027763" y="3172387"/>
            <a:ext cx="11173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27764" y="3336256"/>
            <a:ext cx="843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27764" y="5769356"/>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027765" y="5944174"/>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27764" y="6107523"/>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027761" y="2152913"/>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027762" y="2316782"/>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27761" y="2481736"/>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027762" y="2645605"/>
            <a:ext cx="307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5085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7867" y="1959823"/>
            <a:ext cx="1523628" cy="4412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sp>
        <p:nvSpPr>
          <p:cNvPr id="11" name="Rectangle 10"/>
          <p:cNvSpPr/>
          <p:nvPr/>
        </p:nvSpPr>
        <p:spPr>
          <a:xfrm>
            <a:off x="4562049" y="5749719"/>
            <a:ext cx="309640" cy="63308"/>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Survive larger edits</a:t>
            </a:r>
          </a:p>
        </p:txBody>
      </p:sp>
      <p:cxnSp>
        <p:nvCxnSpPr>
          <p:cNvPr id="13" name="Straight Connector 12"/>
          <p:cNvCxnSpPr/>
          <p:nvPr/>
        </p:nvCxnSpPr>
        <p:spPr>
          <a:xfrm>
            <a:off x="4027758" y="334086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27759" y="3493789"/>
            <a:ext cx="307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27758" y="3700934"/>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27759" y="3875752"/>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27758" y="4039101"/>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27759" y="4202970"/>
            <a:ext cx="986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27758" y="4399166"/>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27759" y="4563035"/>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27758" y="4727989"/>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27759" y="4891858"/>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27760" y="2832257"/>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27759" y="2997211"/>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27760" y="3161080"/>
            <a:ext cx="5045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27761" y="5630362"/>
            <a:ext cx="11173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27762" y="5794231"/>
            <a:ext cx="11173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027761" y="5959185"/>
            <a:ext cx="11173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27762" y="6123054"/>
            <a:ext cx="843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27761" y="5090538"/>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027762" y="5265356"/>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27761" y="5428705"/>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027761" y="2152913"/>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027762" y="2316782"/>
            <a:ext cx="1117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27761" y="2481736"/>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027762" y="2645605"/>
            <a:ext cx="307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urved Left Arrow 2"/>
          <p:cNvSpPr/>
          <p:nvPr/>
        </p:nvSpPr>
        <p:spPr>
          <a:xfrm>
            <a:off x="5572339" y="2902920"/>
            <a:ext cx="733490" cy="3046827"/>
          </a:xfrm>
          <a:prstGeom prst="curvedLeft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55587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Annotate anywhere, view everywhere</a:t>
            </a:r>
            <a:endParaRPr lang="en-US" dirty="0"/>
          </a:p>
        </p:txBody>
      </p:sp>
      <p:sp>
        <p:nvSpPr>
          <p:cNvPr id="5" name="Rectangle 4"/>
          <p:cNvSpPr/>
          <p:nvPr/>
        </p:nvSpPr>
        <p:spPr>
          <a:xfrm>
            <a:off x="2102111" y="2633294"/>
            <a:ext cx="1523628" cy="19801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6" name="Straight Connector 5"/>
          <p:cNvCxnSpPr/>
          <p:nvPr/>
        </p:nvCxnSpPr>
        <p:spPr>
          <a:xfrm>
            <a:off x="2322005" y="2980436"/>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22006" y="3133356"/>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13"/>
          <p:cNvSpPr txBox="1">
            <a:spLocks noChangeArrowheads="1"/>
          </p:cNvSpPr>
          <p:nvPr/>
        </p:nvSpPr>
        <p:spPr bwMode="auto">
          <a:xfrm>
            <a:off x="2519623" y="4719590"/>
            <a:ext cx="736089"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dirty="0" smtClean="0">
                <a:solidFill>
                  <a:schemeClr val="tx1"/>
                </a:solidFill>
                <a:latin typeface="Calibri" charset="0"/>
                <a:ea typeface="ＭＳ Ｐゴシック" charset="0"/>
                <a:cs typeface="ＭＳ Ｐゴシック" charset="0"/>
              </a:rPr>
              <a:t>HTML</a:t>
            </a:r>
            <a:endParaRPr lang="en-US" sz="1800" dirty="0">
              <a:solidFill>
                <a:schemeClr val="tx1"/>
              </a:solidFill>
              <a:latin typeface="Calibri" charset="0"/>
              <a:ea typeface="ＭＳ Ｐゴシック" charset="0"/>
              <a:cs typeface="ＭＳ Ｐゴシック" charset="0"/>
            </a:endParaRPr>
          </a:p>
        </p:txBody>
      </p:sp>
      <p:sp>
        <p:nvSpPr>
          <p:cNvPr id="9" name="TextBox 13"/>
          <p:cNvSpPr txBox="1">
            <a:spLocks noChangeArrowheads="1"/>
          </p:cNvSpPr>
          <p:nvPr/>
        </p:nvSpPr>
        <p:spPr bwMode="auto">
          <a:xfrm>
            <a:off x="6023669" y="4719590"/>
            <a:ext cx="55198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dirty="0" smtClean="0">
                <a:solidFill>
                  <a:schemeClr val="tx1"/>
                </a:solidFill>
                <a:latin typeface="Calibri" charset="0"/>
                <a:ea typeface="ＭＳ Ｐゴシック" charset="0"/>
                <a:cs typeface="ＭＳ Ｐゴシック" charset="0"/>
              </a:rPr>
              <a:t>PDF</a:t>
            </a:r>
            <a:endParaRPr lang="en-US" sz="1800" dirty="0">
              <a:solidFill>
                <a:schemeClr val="tx1"/>
              </a:solidFill>
              <a:latin typeface="Calibri" charset="0"/>
              <a:ea typeface="ＭＳ Ｐゴシック" charset="0"/>
              <a:cs typeface="ＭＳ Ｐゴシック" charset="0"/>
            </a:endParaRPr>
          </a:p>
        </p:txBody>
      </p:sp>
      <p:sp>
        <p:nvSpPr>
          <p:cNvPr id="10" name="Rectangle 9"/>
          <p:cNvSpPr/>
          <p:nvPr/>
        </p:nvSpPr>
        <p:spPr>
          <a:xfrm>
            <a:off x="5529524" y="2633294"/>
            <a:ext cx="1523628" cy="19801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defRPr/>
            </a:pPr>
            <a:endParaRPr lang="en-US"/>
          </a:p>
        </p:txBody>
      </p:sp>
      <p:cxnSp>
        <p:nvCxnSpPr>
          <p:cNvPr id="11" name="Straight Connector 10"/>
          <p:cNvCxnSpPr/>
          <p:nvPr/>
        </p:nvCxnSpPr>
        <p:spPr>
          <a:xfrm>
            <a:off x="5749418" y="2980436"/>
            <a:ext cx="111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49419" y="3133356"/>
            <a:ext cx="60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eft-Right Arrow 12"/>
          <p:cNvSpPr/>
          <p:nvPr/>
        </p:nvSpPr>
        <p:spPr>
          <a:xfrm>
            <a:off x="4346896" y="2890465"/>
            <a:ext cx="470748" cy="275738"/>
          </a:xfrm>
          <a:prstGeom prst="lef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a:spLocks noChangeArrowheads="1"/>
          </p:cNvSpPr>
          <p:nvPr/>
        </p:nvSpPr>
        <p:spPr bwMode="auto">
          <a:xfrm>
            <a:off x="2614232" y="2080641"/>
            <a:ext cx="55655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dirty="0" smtClean="0">
                <a:solidFill>
                  <a:schemeClr val="tx1"/>
                </a:solidFill>
                <a:latin typeface="Calibri" charset="0"/>
                <a:ea typeface="ＭＳ Ｐゴシック" charset="0"/>
                <a:cs typeface="ＭＳ Ｐゴシック" charset="0"/>
              </a:rPr>
              <a:t>URL</a:t>
            </a:r>
            <a:endParaRPr lang="en-US" sz="1800" dirty="0">
              <a:solidFill>
                <a:schemeClr val="tx1"/>
              </a:solidFill>
              <a:latin typeface="Calibri" charset="0"/>
              <a:ea typeface="ＭＳ Ｐゴシック" charset="0"/>
              <a:cs typeface="ＭＳ Ｐゴシック" charset="0"/>
            </a:endParaRPr>
          </a:p>
        </p:txBody>
      </p:sp>
      <p:sp>
        <p:nvSpPr>
          <p:cNvPr id="15" name="TextBox 14"/>
          <p:cNvSpPr txBox="1">
            <a:spLocks noChangeArrowheads="1"/>
          </p:cNvSpPr>
          <p:nvPr/>
        </p:nvSpPr>
        <p:spPr bwMode="auto">
          <a:xfrm>
            <a:off x="5477893" y="2085459"/>
            <a:ext cx="168157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dirty="0" smtClean="0">
                <a:solidFill>
                  <a:schemeClr val="tx1"/>
                </a:solidFill>
                <a:latin typeface="Calibri" charset="0"/>
                <a:ea typeface="ＭＳ Ｐゴシック" charset="0"/>
                <a:cs typeface="ＭＳ Ｐゴシック" charset="0"/>
              </a:rPr>
              <a:t>URL / </a:t>
            </a:r>
            <a:r>
              <a:rPr lang="en-US" sz="1800" dirty="0" err="1" smtClean="0">
                <a:solidFill>
                  <a:schemeClr val="tx1"/>
                </a:solidFill>
                <a:latin typeface="Calibri" charset="0"/>
                <a:ea typeface="ＭＳ Ｐゴシック" charset="0"/>
                <a:cs typeface="ＭＳ Ｐゴシック" charset="0"/>
              </a:rPr>
              <a:t>doi</a:t>
            </a:r>
            <a:r>
              <a:rPr lang="en-US" sz="1800" dirty="0" smtClean="0">
                <a:solidFill>
                  <a:schemeClr val="tx1"/>
                </a:solidFill>
                <a:latin typeface="Calibri" charset="0"/>
                <a:ea typeface="ＭＳ Ｐゴシック" charset="0"/>
                <a:cs typeface="ＭＳ Ｐゴシック" charset="0"/>
              </a:rPr>
              <a:t> / hash</a:t>
            </a:r>
            <a:endParaRPr lang="en-US" sz="1800" dirty="0">
              <a:solidFill>
                <a:schemeClr val="tx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510354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325823"/>
            <a:ext cx="7772400" cy="1470025"/>
          </a:xfrm>
        </p:spPr>
        <p:txBody>
          <a:bodyPr>
            <a:noAutofit/>
          </a:bodyPr>
          <a:lstStyle/>
          <a:p>
            <a:r>
              <a:rPr lang="en-US" sz="13800" dirty="0" smtClean="0"/>
              <a:t>2023</a:t>
            </a:r>
            <a:endParaRPr lang="en-US" sz="13800" dirty="0"/>
          </a:p>
        </p:txBody>
      </p:sp>
    </p:spTree>
    <p:extLst>
      <p:ext uri="{BB962C8B-B14F-4D97-AF65-F5344CB8AC3E}">
        <p14:creationId xmlns:p14="http://schemas.microsoft.com/office/powerpoint/2010/main" val="7808045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325823"/>
            <a:ext cx="7772400" cy="1470025"/>
          </a:xfrm>
        </p:spPr>
        <p:txBody>
          <a:bodyPr>
            <a:noAutofit/>
          </a:bodyPr>
          <a:lstStyle/>
          <a:p>
            <a:r>
              <a:rPr lang="en-US" sz="13800" dirty="0" smtClean="0"/>
              <a:t>3013</a:t>
            </a:r>
            <a:endParaRPr lang="en-US" sz="13800" dirty="0"/>
          </a:p>
        </p:txBody>
      </p:sp>
    </p:spTree>
    <p:extLst>
      <p:ext uri="{BB962C8B-B14F-4D97-AF65-F5344CB8AC3E}">
        <p14:creationId xmlns:p14="http://schemas.microsoft.com/office/powerpoint/2010/main" val="9963637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54" y="-58503"/>
            <a:ext cx="10082193" cy="7025111"/>
          </a:xfrm>
          <a:prstGeom prst="rect">
            <a:avLst/>
          </a:prstGeom>
        </p:spPr>
      </p:pic>
    </p:spTree>
    <p:extLst>
      <p:ext uri="{BB962C8B-B14F-4D97-AF65-F5344CB8AC3E}">
        <p14:creationId xmlns:p14="http://schemas.microsoft.com/office/powerpoint/2010/main" val="9108959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mex.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81000"/>
            <a:ext cx="4114800" cy="6099586"/>
          </a:xfrm>
          <a:prstGeom prst="rect">
            <a:avLst/>
          </a:prstGeom>
        </p:spPr>
      </p:pic>
    </p:spTree>
    <p:extLst>
      <p:ext uri="{BB962C8B-B14F-4D97-AF65-F5344CB8AC3E}">
        <p14:creationId xmlns:p14="http://schemas.microsoft.com/office/powerpoint/2010/main" val="4201175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13292</TotalTime>
  <Words>2010</Words>
  <Application>Microsoft Macintosh PowerPoint</Application>
  <PresentationFormat>On-screen Show (4:3)</PresentationFormat>
  <Paragraphs>298</Paragraphs>
  <Slides>57</Slides>
  <Notes>26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hypothes.is</vt:lpstr>
      <vt:lpstr>All knowledge, annotated.</vt:lpstr>
      <vt:lpstr>1013</vt:lpstr>
      <vt:lpstr>PowerPoint Presentation</vt:lpstr>
      <vt:lpstr>2013</vt:lpstr>
      <vt:lpstr>2023</vt:lpstr>
      <vt:lpstr>3013</vt:lpstr>
      <vt:lpstr>PowerPoint Presentation</vt:lpstr>
      <vt:lpstr>PowerPoint Presentation</vt:lpstr>
      <vt:lpstr>PowerPoint Presentation</vt:lpstr>
      <vt:lpstr>PowerPoint Presentation</vt:lpstr>
      <vt:lpstr>Why we don’t have this.</vt:lpstr>
      <vt:lpstr>A non-profit project to enable community moderated annotation of the world’s knowledge.  </vt:lpstr>
      <vt:lpstr>An annotation</vt:lpstr>
      <vt:lpstr>PowerPoint Presentation</vt:lpstr>
      <vt:lpstr>PowerPoint Presentation</vt:lpstr>
      <vt:lpstr>Digital annotations are addressable</vt:lpstr>
      <vt:lpstr>PowerPoint Presentation</vt:lpstr>
      <vt:lpstr>Now</vt:lpstr>
      <vt:lpstr>PowerPoint Presentation</vt:lpstr>
      <vt:lpstr>PowerPoint Presentation</vt:lpstr>
      <vt:lpstr>PowerPoint Presentation</vt:lpstr>
      <vt:lpstr>PowerPoint Presentation</vt:lpstr>
      <vt:lpstr>PowerPoint Presentation</vt:lpstr>
      <vt:lpstr>Selecting for quality</vt:lpstr>
      <vt:lpstr>PowerPoint Presentation</vt:lpstr>
      <vt:lpstr>The annotator stack</vt:lpstr>
      <vt:lpstr>The future of open annotation</vt:lpstr>
      <vt:lpstr>Projects/orgs using annotator’s API</vt:lpstr>
      <vt:lpstr>PowerPoint Presentation</vt:lpstr>
      <vt:lpstr>Solving for …</vt:lpstr>
      <vt:lpstr>DEMO</vt:lpstr>
      <vt:lpstr>Archival permanence</vt:lpstr>
      <vt:lpstr>Five strategies for the next 12 months</vt:lpstr>
      <vt:lpstr>Market segments</vt:lpstr>
      <vt:lpstr>Publishing cases</vt:lpstr>
      <vt:lpstr>PowerPoint Presentation</vt:lpstr>
      <vt:lpstr>Fundraising targets</vt:lpstr>
      <vt:lpstr>PowerPoint Presentation</vt:lpstr>
      <vt:lpstr>PowerPoint Presentation</vt:lpstr>
      <vt:lpstr>PowerPoint Presentation</vt:lpstr>
      <vt:lpstr>Backup…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Survive (minor) changes.</vt:lpstr>
      <vt:lpstr>Survive (minor) changes.</vt:lpstr>
      <vt:lpstr>Survive (minor) changes.</vt:lpstr>
      <vt:lpstr>Survive (minor) changes.</vt:lpstr>
      <vt:lpstr>Survive (minor) changes.</vt:lpstr>
      <vt:lpstr>Survive larger edits</vt:lpstr>
      <vt:lpstr>Survive larger edits</vt:lpstr>
      <vt:lpstr>Annotate anywhere, view everywhere</vt:lpstr>
    </vt:vector>
  </TitlesOfParts>
  <Company>ZZ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Hypothes.is Board Update </dc:title>
  <dc:creator>XX YY</dc:creator>
  <cp:lastModifiedBy>Eliza Scheffler</cp:lastModifiedBy>
  <cp:revision>160</cp:revision>
  <cp:lastPrinted>2013-02-20T03:02:42Z</cp:lastPrinted>
  <dcterms:created xsi:type="dcterms:W3CDTF">2012-12-17T23:27:54Z</dcterms:created>
  <dcterms:modified xsi:type="dcterms:W3CDTF">2013-05-31T23:24:38Z</dcterms:modified>
</cp:coreProperties>
</file>